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75" r:id="rId3"/>
    <p:sldId id="268" r:id="rId4"/>
    <p:sldId id="258" r:id="rId5"/>
    <p:sldId id="263" r:id="rId6"/>
    <p:sldId id="267" r:id="rId7"/>
    <p:sldId id="271" r:id="rId8"/>
    <p:sldId id="266" r:id="rId9"/>
    <p:sldId id="279" r:id="rId10"/>
    <p:sldId id="257" r:id="rId11"/>
    <p:sldId id="270" r:id="rId12"/>
    <p:sldId id="259" r:id="rId13"/>
    <p:sldId id="276" r:id="rId14"/>
    <p:sldId id="272" r:id="rId15"/>
    <p:sldId id="277" r:id="rId16"/>
    <p:sldId id="274" r:id="rId17"/>
    <p:sldId id="261" r:id="rId18"/>
    <p:sldId id="280" r:id="rId19"/>
    <p:sldId id="281" r:id="rId20"/>
    <p:sldId id="282" r:id="rId21"/>
    <p:sldId id="262" r:id="rId2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tx>
        <c:rich>
          <a:bodyPr/>
          <a:lstStyle/>
          <a:p>
            <a:pPr>
              <a:defRPr lang="ja-JP" sz="2400"/>
            </a:pPr>
            <a:r>
              <a:rPr lang="en-US" sz="2400" dirty="0" smtClean="0"/>
              <a:t>2012 ALT Distribution in ES and JHS</a:t>
            </a:r>
            <a:endParaRPr lang="en-US" sz="24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37992075960818"/>
          <c:y val="0.0768708839678823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Hiring bodies</c:v>
                </c:pt>
              </c:strCache>
            </c:strRef>
          </c:tx>
          <c:explosion val="25"/>
          <c:dPt>
            <c:idx val="0"/>
            <c:bubble3D val="0"/>
            <c:explosion val="10"/>
            <c:extLst xmlns:c16r2="http://schemas.microsoft.com/office/drawing/2015/06/chart">
              <c:ext xmlns:c16="http://schemas.microsoft.com/office/drawing/2014/chart" uri="{C3380CC4-5D6E-409C-BE32-E72D297353CC}">
                <c16:uniqueId val="{00000000-B3A3-452F-BF67-05FB63562321}"/>
              </c:ext>
            </c:extLst>
          </c:dPt>
          <c:dPt>
            <c:idx val="1"/>
            <c:bubble3D val="0"/>
            <c:explosion val="9"/>
            <c:extLst xmlns:c16r2="http://schemas.microsoft.com/office/drawing/2015/06/chart">
              <c:ext xmlns:c16="http://schemas.microsoft.com/office/drawing/2014/chart" uri="{C3380CC4-5D6E-409C-BE32-E72D297353CC}">
                <c16:uniqueId val="{00000001-B3A3-452F-BF67-05FB63562321}"/>
              </c:ext>
            </c:extLst>
          </c:dPt>
          <c:dPt>
            <c:idx val="2"/>
            <c:bubble3D val="0"/>
            <c:explosion val="10"/>
            <c:extLst xmlns:c16r2="http://schemas.microsoft.com/office/drawing/2015/06/chart">
              <c:ext xmlns:c16="http://schemas.microsoft.com/office/drawing/2014/chart" uri="{C3380CC4-5D6E-409C-BE32-E72D297353CC}">
                <c16:uniqueId val="{00000002-B3A3-452F-BF67-05FB63562321}"/>
              </c:ext>
            </c:extLst>
          </c:dPt>
          <c:cat>
            <c:strRef>
              <c:f>Sheet1!$A$2:$A$4</c:f>
              <c:strCache>
                <c:ptCount val="3"/>
                <c:pt idx="0">
                  <c:v>JET</c:v>
                </c:pt>
                <c:pt idx="1">
                  <c:v>Private</c:v>
                </c:pt>
                <c:pt idx="2">
                  <c:v>Direct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2560.0</c:v>
                </c:pt>
                <c:pt idx="1">
                  <c:v>2298.0</c:v>
                </c:pt>
                <c:pt idx="2">
                  <c:v>3657.0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3A3-452F-BF67-05FB635623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04294475615241"/>
          <c:y val="0.350528969140347"/>
          <c:w val="0.201922809388346"/>
          <c:h val="0.336722862098656"/>
        </c:manualLayout>
      </c:layout>
      <c:overlay val="0"/>
      <c:txPr>
        <a:bodyPr/>
        <a:lstStyle/>
        <a:p>
          <a:pPr>
            <a:defRPr lang="ja-JP" sz="2000"/>
          </a:pPr>
          <a:endParaRPr lang="en-US"/>
        </a:p>
      </c:txPr>
    </c:legend>
    <c:plotVisOnly val="1"/>
    <c:dispBlanksAs val="gap"/>
    <c:showDLblsOverMax val="0"/>
  </c:chart>
  <c:spPr>
    <a:ln>
      <a:solidFill>
        <a:srgbClr val="0000FF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0.74102</cdr:x>
      <cdr:y>0.83597</cdr:y>
    </cdr:from>
    <cdr:to>
      <cdr:x>0.97434</cdr:x>
      <cdr:y>0.95899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636499" y="2678514"/>
          <a:ext cx="1459829" cy="3941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u="sng" dirty="0" smtClean="0"/>
            <a:t>Aoki, 2014</a:t>
          </a:r>
          <a:endParaRPr lang="en-US" sz="1800" u="sng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16/11/25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16/11/25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16/11/25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16/11/25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16/11/25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16/11/25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16/11/25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16/11/25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16/11/25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16/11/25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16/11/25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16/11/25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16/11/25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16/11/25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16/11/25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241077\Desktop\logo-big_2403x115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67" y="1296592"/>
            <a:ext cx="8598310" cy="4122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606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960" y="503223"/>
            <a:ext cx="9000000" cy="720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9</a:t>
            </a:r>
            <a:r>
              <a:rPr lang="en-US" b="1" dirty="0" smtClean="0"/>
              <a:t>.  </a:t>
            </a:r>
            <a:r>
              <a:rPr lang="en-US" b="1" dirty="0" smtClean="0">
                <a:solidFill>
                  <a:srgbClr val="FF0000"/>
                </a:solidFill>
              </a:rPr>
              <a:t>Challenges </a:t>
            </a:r>
            <a:r>
              <a:rPr lang="en-US" altLang="ja-JP" b="1" dirty="0" smtClean="0"/>
              <a:t>to transformation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752601"/>
            <a:ext cx="7583488" cy="4892040"/>
          </a:xfrm>
        </p:spPr>
        <p:txBody>
          <a:bodyPr>
            <a:normAutofit/>
          </a:bodyPr>
          <a:lstStyle/>
          <a:p>
            <a:r>
              <a:rPr lang="en-US" altLang="ja-JP" b="1" dirty="0"/>
              <a:t>The </a:t>
            </a:r>
            <a:r>
              <a:rPr lang="en-US" altLang="ja-JP" b="1" dirty="0" smtClean="0"/>
              <a:t>system</a:t>
            </a:r>
            <a:r>
              <a:rPr lang="mr-IN" altLang="ja-JP" b="1" dirty="0" smtClean="0"/>
              <a:t>……</a:t>
            </a:r>
            <a:r>
              <a:rPr lang="en-US" altLang="ja-JP" b="1" dirty="0" smtClean="0"/>
              <a:t> </a:t>
            </a:r>
            <a:r>
              <a:rPr lang="en-US" altLang="ja-JP" dirty="0" smtClean="0"/>
              <a:t>‘</a:t>
            </a:r>
            <a:r>
              <a:rPr lang="en-US" altLang="ja-JP" dirty="0"/>
              <a:t>could be more supportive</a:t>
            </a:r>
            <a:r>
              <a:rPr lang="en-US" altLang="ja-JP" dirty="0" smtClean="0"/>
              <a:t>’.</a:t>
            </a:r>
            <a:endParaRPr lang="en-US" b="1" dirty="0" smtClean="0"/>
          </a:p>
          <a:p>
            <a:r>
              <a:rPr lang="en-US" b="1" dirty="0" smtClean="0"/>
              <a:t>Hiring</a:t>
            </a:r>
            <a:r>
              <a:rPr lang="en-US" dirty="0" smtClean="0"/>
              <a:t>: Three hiring bodies              m</a:t>
            </a:r>
            <a:r>
              <a:rPr lang="en-US" altLang="ja-JP" dirty="0" smtClean="0"/>
              <a:t>ultiple </a:t>
            </a:r>
            <a:r>
              <a:rPr lang="en-US" altLang="ja-JP" dirty="0"/>
              <a:t>hiring </a:t>
            </a:r>
            <a:r>
              <a:rPr lang="en-US" altLang="ja-JP" dirty="0" smtClean="0"/>
              <a:t>bodies. </a:t>
            </a:r>
            <a:endParaRPr lang="en-US" dirty="0" smtClean="0"/>
          </a:p>
          <a:p>
            <a:r>
              <a:rPr lang="en-US" altLang="ja-JP" b="1" dirty="0"/>
              <a:t>Training</a:t>
            </a:r>
            <a:r>
              <a:rPr lang="en-US" altLang="ja-JP" dirty="0"/>
              <a:t>: </a:t>
            </a:r>
            <a:r>
              <a:rPr lang="en-US" altLang="ja-JP" dirty="0" smtClean="0"/>
              <a:t>Pre-service: 0-5 days. In-service: 0-some.</a:t>
            </a:r>
          </a:p>
          <a:p>
            <a:r>
              <a:rPr lang="en-US" altLang="ja-JP" b="1" dirty="0" smtClean="0">
                <a:latin typeface="Times New Roman"/>
                <a:cs typeface="Times New Roman"/>
              </a:rPr>
              <a:t>… </a:t>
            </a:r>
            <a:r>
              <a:rPr lang="en-US" altLang="ja-JP" dirty="0"/>
              <a:t>= unsystematic and unstandardized.</a:t>
            </a:r>
          </a:p>
          <a:p>
            <a:endParaRPr lang="en-US" altLang="ja-JP" b="1" dirty="0">
              <a:latin typeface="Times New Roman"/>
              <a:cs typeface="Times New Roman"/>
            </a:endParaRPr>
          </a:p>
          <a:p>
            <a:endParaRPr lang="en-US" altLang="ja-JP" b="1" dirty="0" smtClean="0">
              <a:latin typeface="Times New Roman"/>
              <a:cs typeface="Times New Roman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4383165" y="2590800"/>
            <a:ext cx="56584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C:\Users\te241077\Desktop\the system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99" y="4127028"/>
            <a:ext cx="3024559" cy="226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te241077\Desktop\Ghandi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438" y="4127028"/>
            <a:ext cx="2608682" cy="226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306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1209" y="503222"/>
            <a:ext cx="8539996" cy="720000"/>
          </a:xfrm>
        </p:spPr>
        <p:txBody>
          <a:bodyPr/>
          <a:lstStyle/>
          <a:p>
            <a:pPr algn="ctr"/>
            <a:r>
              <a:rPr lang="en-US" b="1" dirty="0" smtClean="0"/>
              <a:t>10. </a:t>
            </a:r>
            <a:r>
              <a:rPr lang="en-US" altLang="ja-JP" b="1" dirty="0" smtClean="0">
                <a:solidFill>
                  <a:srgbClr val="FF0000"/>
                </a:solidFill>
              </a:rPr>
              <a:t>Challenges </a:t>
            </a:r>
            <a:r>
              <a:rPr lang="en-US" altLang="ja-JP" b="1" dirty="0"/>
              <a:t>to transformation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9463" y="1839465"/>
            <a:ext cx="7583488" cy="4007224"/>
          </a:xfrm>
        </p:spPr>
        <p:txBody>
          <a:bodyPr/>
          <a:lstStyle/>
          <a:p>
            <a:r>
              <a:rPr lang="en-US" altLang="ja-JP" b="1" dirty="0" smtClean="0"/>
              <a:t>Teaching </a:t>
            </a:r>
            <a:r>
              <a:rPr lang="en-US" altLang="ja-JP" b="1" dirty="0"/>
              <a:t>context</a:t>
            </a:r>
            <a:r>
              <a:rPr lang="en-US" altLang="ja-JP" dirty="0"/>
              <a:t>: Exam </a:t>
            </a:r>
            <a:r>
              <a:rPr lang="en-US" altLang="ja-JP" dirty="0" smtClean="0"/>
              <a:t>system - JTE workload - Quasi-learning - </a:t>
            </a:r>
            <a:r>
              <a:rPr lang="en-US" altLang="ja-JP" dirty="0"/>
              <a:t>Teacher-</a:t>
            </a:r>
            <a:r>
              <a:rPr lang="en-US" altLang="ja-JP" dirty="0" smtClean="0"/>
              <a:t>led </a:t>
            </a:r>
            <a:r>
              <a:rPr lang="en-US" altLang="ja-JP" dirty="0"/>
              <a:t>-</a:t>
            </a:r>
            <a:r>
              <a:rPr lang="en-US" altLang="ja-JP" dirty="0" smtClean="0"/>
              <a:t> Assimilative - </a:t>
            </a:r>
            <a:r>
              <a:rPr lang="en-US" altLang="ja-JP" dirty="0"/>
              <a:t>Uncoordinated </a:t>
            </a:r>
            <a:r>
              <a:rPr lang="en-US" altLang="ja-JP" dirty="0" smtClean="0"/>
              <a:t>curriculum </a:t>
            </a:r>
            <a:r>
              <a:rPr lang="en-US" altLang="ja-JP" dirty="0"/>
              <a:t>-</a:t>
            </a:r>
            <a:r>
              <a:rPr lang="en-US" altLang="ja-JP" dirty="0" smtClean="0"/>
              <a:t> Economic - </a:t>
            </a:r>
            <a:r>
              <a:rPr lang="en-US" altLang="ja-JP" dirty="0"/>
              <a:t>M</a:t>
            </a:r>
            <a:r>
              <a:rPr lang="en-US" altLang="ja-JP" dirty="0" smtClean="0"/>
              <a:t>ental health of teachers</a:t>
            </a:r>
            <a:r>
              <a:rPr lang="mr-IN" altLang="ja-JP" dirty="0" smtClean="0"/>
              <a:t>…</a:t>
            </a:r>
            <a:r>
              <a:rPr lang="en-US" altLang="ja-JP" dirty="0" smtClean="0"/>
              <a:t> </a:t>
            </a:r>
            <a:endParaRPr lang="en-US" altLang="ja-JP" dirty="0"/>
          </a:p>
          <a:p>
            <a:r>
              <a:rPr lang="en-US" altLang="ja-JP" b="1" dirty="0"/>
              <a:t>ALT context</a:t>
            </a:r>
            <a:r>
              <a:rPr lang="en-US" altLang="ja-JP" dirty="0"/>
              <a:t>: </a:t>
            </a:r>
            <a:r>
              <a:rPr lang="en-US" altLang="ja-JP" dirty="0" smtClean="0"/>
              <a:t>Inadequate training - Recruitment procedures   - One-shot - Team-Teaching - </a:t>
            </a:r>
            <a:r>
              <a:rPr lang="en-US" altLang="ja-JP" dirty="0"/>
              <a:t>S</a:t>
            </a:r>
            <a:r>
              <a:rPr lang="en-US" altLang="ja-JP" dirty="0" smtClean="0"/>
              <a:t>hort contracts - Random </a:t>
            </a:r>
            <a:r>
              <a:rPr lang="en-US" altLang="ja-JP" dirty="0"/>
              <a:t>assignment to </a:t>
            </a:r>
            <a:r>
              <a:rPr lang="en-US" altLang="ja-JP" dirty="0" smtClean="0"/>
              <a:t>schools and classes - </a:t>
            </a:r>
            <a:r>
              <a:rPr lang="en-US" altLang="ja-JP" dirty="0"/>
              <a:t>Role </a:t>
            </a:r>
            <a:r>
              <a:rPr lang="en-US" altLang="ja-JP" dirty="0" smtClean="0"/>
              <a:t>confusion                      - Yakudoku </a:t>
            </a:r>
            <a:r>
              <a:rPr lang="en-US" altLang="ja-JP" dirty="0"/>
              <a:t>-</a:t>
            </a:r>
            <a:r>
              <a:rPr lang="en-US" altLang="ja-JP" dirty="0" smtClean="0"/>
              <a:t> JTEs… </a:t>
            </a:r>
            <a:endParaRPr lang="en-US" altLang="ja-JP" dirty="0"/>
          </a:p>
          <a:p>
            <a:r>
              <a:rPr kumimoji="1" lang="en-US" altLang="ja-JP" b="1" dirty="0" smtClean="0"/>
              <a:t>Barriers</a:t>
            </a:r>
            <a:r>
              <a:rPr kumimoji="1" lang="en-US" altLang="ja-JP" dirty="0" smtClean="0"/>
              <a:t> (Kano et al, 2016) </a:t>
            </a:r>
            <a:r>
              <a:rPr kumimoji="1" lang="en-US" altLang="ja-JP" b="1" dirty="0" smtClean="0"/>
              <a:t>Obstacles</a:t>
            </a:r>
            <a:r>
              <a:rPr kumimoji="1" lang="en-US" altLang="ja-JP" dirty="0" smtClean="0"/>
              <a:t> </a:t>
            </a:r>
            <a:r>
              <a:rPr kumimoji="1" lang="en-US" altLang="ja-JP" dirty="0"/>
              <a:t>t</a:t>
            </a:r>
            <a:r>
              <a:rPr kumimoji="1" lang="en-US" altLang="ja-JP" dirty="0" smtClean="0"/>
              <a:t>hat must be known in order to teach in view of </a:t>
            </a:r>
            <a:r>
              <a:rPr kumimoji="1" lang="en-US" altLang="ja-JP" dirty="0"/>
              <a:t>them </a:t>
            </a:r>
            <a:r>
              <a:rPr kumimoji="1" lang="en-US" altLang="ja-JP" dirty="0" smtClean="0"/>
              <a:t>(Christmas, 2011). </a:t>
            </a:r>
            <a:endParaRPr kumimoji="1" lang="ja-JP" altLang="en-US" dirty="0"/>
          </a:p>
        </p:txBody>
      </p:sp>
      <p:pic>
        <p:nvPicPr>
          <p:cNvPr id="3074" name="Picture 2" descr="C:\Users\te241077\Desktop\barrier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561" y="5070818"/>
            <a:ext cx="1717200" cy="1542045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679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162" y="484369"/>
            <a:ext cx="8539996" cy="720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11. </a:t>
            </a:r>
            <a:r>
              <a:rPr lang="en-US" b="1" dirty="0"/>
              <a:t>How </a:t>
            </a:r>
            <a:r>
              <a:rPr lang="en-US" b="1" dirty="0" smtClean="0"/>
              <a:t>we </a:t>
            </a:r>
            <a:r>
              <a:rPr lang="en-US" b="1" dirty="0" smtClean="0">
                <a:solidFill>
                  <a:srgbClr val="FF0000"/>
                </a:solidFill>
              </a:rPr>
              <a:t>can</a:t>
            </a:r>
            <a:r>
              <a:rPr lang="en-US" b="1" dirty="0" smtClean="0"/>
              <a:t> make transformations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06252"/>
            <a:ext cx="8142941" cy="48977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Training</a:t>
            </a:r>
          </a:p>
          <a:p>
            <a:pPr lvl="0"/>
            <a:r>
              <a:rPr lang="en-US" altLang="ja-JP" dirty="0"/>
              <a:t>Buy denying training, ALTs input will be less effective and their potential for positively influencing team-teaching relationships, students, school administrations, families and Japanese society will go unrealized </a:t>
            </a:r>
            <a:r>
              <a:rPr lang="en-US" altLang="ja-JP" dirty="0" smtClean="0"/>
              <a:t>(Crooks, 2001). </a:t>
            </a:r>
            <a:endParaRPr lang="en-US" dirty="0" smtClean="0"/>
          </a:p>
          <a:p>
            <a:r>
              <a:rPr lang="en-US" b="1" dirty="0" smtClean="0"/>
              <a:t>What to include/how to do it</a:t>
            </a:r>
            <a:r>
              <a:rPr lang="en-US" dirty="0" smtClean="0"/>
              <a:t>: </a:t>
            </a:r>
            <a:r>
              <a:rPr lang="en-US" altLang="ja-JP" dirty="0" smtClean="0"/>
              <a:t>(Christmas, 2011. Crooks, 2001. Juppe, 1998. Kinjo, 1997. Tajino &amp; Tajino, 2000. Schofield, 1996).</a:t>
            </a:r>
            <a:endParaRPr lang="en-US" dirty="0" smtClean="0"/>
          </a:p>
          <a:p>
            <a:r>
              <a:rPr lang="en-US" b="1" dirty="0" smtClean="0"/>
              <a:t>Previous initiatives</a:t>
            </a:r>
            <a:r>
              <a:rPr lang="en-US" dirty="0" smtClean="0"/>
              <a:t>: </a:t>
            </a:r>
            <a:r>
              <a:rPr lang="en-US" altLang="ja-JP" dirty="0"/>
              <a:t>Flower </a:t>
            </a:r>
            <a:r>
              <a:rPr lang="en-US" altLang="ja-JP" dirty="0" smtClean="0"/>
              <a:t>Forum: community building and professional development (Kushima, Obari &amp; Nishihori, 2011).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Current initiatives</a:t>
            </a:r>
            <a:r>
              <a:rPr lang="en-US" dirty="0" smtClean="0"/>
              <a:t>: Sendai (K. </a:t>
            </a:r>
            <a:r>
              <a:rPr lang="en-US" dirty="0" smtClean="0"/>
              <a:t>Hill, </a:t>
            </a:r>
            <a:r>
              <a:rPr lang="en-US" dirty="0" smtClean="0"/>
              <a:t>personal communication, 20 October, 2016 ).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790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2487" y="493796"/>
            <a:ext cx="8257880" cy="720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12. </a:t>
            </a:r>
            <a:r>
              <a:rPr lang="en-US" altLang="ja-JP" b="1" dirty="0" smtClean="0"/>
              <a:t>How </a:t>
            </a:r>
            <a:r>
              <a:rPr lang="en-US" altLang="ja-JP" b="1" dirty="0"/>
              <a:t>we </a:t>
            </a:r>
            <a:r>
              <a:rPr lang="en-US" altLang="ja-JP" b="1" dirty="0">
                <a:solidFill>
                  <a:srgbClr val="FF0000"/>
                </a:solidFill>
              </a:rPr>
              <a:t>can</a:t>
            </a:r>
            <a:r>
              <a:rPr lang="en-US" altLang="ja-JP" b="1" dirty="0"/>
              <a:t> make transformations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79461" y="1844040"/>
            <a:ext cx="3657600" cy="4587240"/>
          </a:xfrm>
          <a:ln>
            <a:solidFill>
              <a:srgbClr val="0000FF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b="1" dirty="0" smtClean="0"/>
              <a:t>Constructing the course:</a:t>
            </a:r>
          </a:p>
          <a:p>
            <a:r>
              <a:rPr kumimoji="1" lang="en-US" altLang="ja-JP" dirty="0" smtClean="0"/>
              <a:t>Research based findings and recommendations.</a:t>
            </a:r>
          </a:p>
          <a:p>
            <a:r>
              <a:rPr kumimoji="1" lang="en-US" altLang="ja-JP" dirty="0" smtClean="0"/>
              <a:t>Experienced based initiatives.</a:t>
            </a:r>
          </a:p>
          <a:p>
            <a:r>
              <a:rPr kumimoji="1" lang="en-US" altLang="ja-JP" dirty="0" smtClean="0"/>
              <a:t>Online learning (MOOCs).</a:t>
            </a:r>
          </a:p>
          <a:p>
            <a:r>
              <a:rPr kumimoji="1" lang="en-US" altLang="ja-JP" dirty="0" smtClean="0"/>
              <a:t>Adult learning theories.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05351" y="1844040"/>
            <a:ext cx="3657600" cy="4587240"/>
          </a:xfrm>
          <a:ln>
            <a:solidFill>
              <a:srgbClr val="0000FF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b="1" dirty="0" smtClean="0"/>
              <a:t>Aims:</a:t>
            </a:r>
            <a:endParaRPr kumimoji="1" lang="en-US" altLang="ja-JP" b="1" dirty="0"/>
          </a:p>
          <a:p>
            <a:r>
              <a:rPr kumimoji="1" lang="en-US" altLang="ja-JP" dirty="0" smtClean="0"/>
              <a:t>To teach MEXT CoS.</a:t>
            </a:r>
          </a:p>
          <a:p>
            <a:r>
              <a:rPr kumimoji="1" lang="en-US" altLang="ja-JP" dirty="0" smtClean="0"/>
              <a:t>To improve working relationships.</a:t>
            </a:r>
          </a:p>
          <a:p>
            <a:r>
              <a:rPr kumimoji="1" lang="en-US" altLang="ja-JP" dirty="0" smtClean="0"/>
              <a:t>Community building.</a:t>
            </a:r>
          </a:p>
          <a:p>
            <a:pPr marL="0" indent="0">
              <a:buNone/>
            </a:pPr>
            <a:r>
              <a:rPr kumimoji="1" lang="en-US" altLang="ja-JP" b="1" dirty="0" smtClean="0"/>
              <a:t>Module categories:</a:t>
            </a:r>
            <a:endParaRPr kumimoji="1" lang="en-US" altLang="ja-JP" dirty="0" smtClean="0"/>
          </a:p>
          <a:p>
            <a:r>
              <a:rPr kumimoji="1" lang="en-US" altLang="ja-JP" dirty="0" smtClean="0"/>
              <a:t>Contextual.</a:t>
            </a:r>
          </a:p>
          <a:p>
            <a:r>
              <a:rPr kumimoji="1" lang="en-US" altLang="ja-JP" dirty="0" smtClean="0"/>
              <a:t>Teaching.</a:t>
            </a:r>
          </a:p>
          <a:p>
            <a:r>
              <a:rPr kumimoji="1" lang="en-US" altLang="ja-JP" dirty="0" smtClean="0"/>
              <a:t>Professional Development.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3744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512649"/>
            <a:ext cx="7583488" cy="720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13. </a:t>
            </a:r>
            <a:r>
              <a:rPr lang="en-US" b="1" dirty="0">
                <a:solidFill>
                  <a:srgbClr val="00B0F0"/>
                </a:solidFill>
              </a:rPr>
              <a:t>Contextual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221" y="2344935"/>
            <a:ext cx="5171089" cy="3652287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Japanese Context</a:t>
            </a:r>
          </a:p>
          <a:p>
            <a:pPr algn="ctr"/>
            <a:r>
              <a:rPr lang="en-US" dirty="0" smtClean="0"/>
              <a:t>English in Japanese Public Schools</a:t>
            </a:r>
          </a:p>
          <a:p>
            <a:pPr algn="ctr"/>
            <a:r>
              <a:rPr lang="en-US" dirty="0" smtClean="0"/>
              <a:t>Teachers – ALTs</a:t>
            </a:r>
          </a:p>
          <a:p>
            <a:pPr algn="ctr"/>
            <a:r>
              <a:rPr lang="en-US" dirty="0" smtClean="0"/>
              <a:t>Teachers – JTEs</a:t>
            </a:r>
          </a:p>
          <a:p>
            <a:pPr algn="ctr"/>
            <a:r>
              <a:rPr lang="en-US" dirty="0" smtClean="0"/>
              <a:t>Teachers Working Together</a:t>
            </a:r>
          </a:p>
          <a:p>
            <a:pPr algn="ctr"/>
            <a:r>
              <a:rPr lang="en-US" dirty="0" smtClean="0"/>
              <a:t>Learners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394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9463" y="465515"/>
            <a:ext cx="7583488" cy="720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14. </a:t>
            </a:r>
            <a:r>
              <a:rPr lang="en-US" altLang="ja-JP" b="1" dirty="0" smtClean="0">
                <a:solidFill>
                  <a:srgbClr val="00B0F0"/>
                </a:solidFill>
              </a:rPr>
              <a:t>Teaching</a:t>
            </a:r>
            <a:endParaRPr kumimoji="1" lang="ja-JP" altLang="en-US" dirty="0">
              <a:solidFill>
                <a:srgbClr val="00B0F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79463" y="2333978"/>
            <a:ext cx="3657600" cy="357857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/>
              <a:t>Teaching in Japanese Public Schools</a:t>
            </a:r>
          </a:p>
          <a:p>
            <a:r>
              <a:rPr lang="en-US" altLang="ja-JP" dirty="0"/>
              <a:t>Approaches and Methods</a:t>
            </a:r>
          </a:p>
          <a:p>
            <a:r>
              <a:rPr lang="en-US" altLang="ja-JP" dirty="0"/>
              <a:t>Listening</a:t>
            </a:r>
          </a:p>
          <a:p>
            <a:r>
              <a:rPr lang="en-US" altLang="ja-JP" dirty="0"/>
              <a:t>Reading</a:t>
            </a:r>
          </a:p>
          <a:p>
            <a:r>
              <a:rPr lang="en-US" altLang="ja-JP" dirty="0"/>
              <a:t>Speaking</a:t>
            </a:r>
          </a:p>
          <a:p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05351" y="2333978"/>
            <a:ext cx="3657600" cy="3578578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Writing</a:t>
            </a:r>
          </a:p>
          <a:p>
            <a:r>
              <a:rPr kumimoji="1" lang="en-US" altLang="ja-JP" dirty="0" smtClean="0"/>
              <a:t>Vocabulary</a:t>
            </a:r>
          </a:p>
          <a:p>
            <a:r>
              <a:rPr kumimoji="1" lang="en-US" altLang="ja-JP" dirty="0" smtClean="0"/>
              <a:t>Phonics</a:t>
            </a:r>
          </a:p>
          <a:p>
            <a:r>
              <a:rPr kumimoji="1" lang="en-US" altLang="ja-JP" dirty="0" smtClean="0"/>
              <a:t>Writing Tests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8977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493796"/>
            <a:ext cx="7583488" cy="720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15. Professional Development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2727" y="2133268"/>
            <a:ext cx="4903077" cy="4007224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/>
              <a:t>Learning Strategies</a:t>
            </a:r>
          </a:p>
          <a:p>
            <a:pPr algn="ctr"/>
            <a:r>
              <a:rPr lang="en-US" dirty="0" smtClean="0"/>
              <a:t>Materials Development</a:t>
            </a:r>
          </a:p>
          <a:p>
            <a:pPr algn="ctr"/>
            <a:r>
              <a:rPr lang="en-US" dirty="0" smtClean="0"/>
              <a:t>CLIL</a:t>
            </a:r>
          </a:p>
          <a:p>
            <a:pPr algn="ctr"/>
            <a:r>
              <a:rPr lang="en-US" dirty="0" smtClean="0"/>
              <a:t>Technology in the Classroom</a:t>
            </a:r>
          </a:p>
          <a:p>
            <a:pPr algn="ctr"/>
            <a:r>
              <a:rPr lang="en-US" dirty="0" smtClean="0"/>
              <a:t>Multicultural Education</a:t>
            </a:r>
          </a:p>
          <a:p>
            <a:pPr algn="ctr"/>
            <a:r>
              <a:rPr lang="en-US" dirty="0" smtClean="0"/>
              <a:t>Doing Research</a:t>
            </a:r>
          </a:p>
          <a:p>
            <a:pPr algn="ctr"/>
            <a:r>
              <a:rPr lang="en-US" dirty="0" smtClean="0"/>
              <a:t>Writing Papers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05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966" y="484369"/>
            <a:ext cx="8525397" cy="720000"/>
          </a:xfrm>
        </p:spPr>
        <p:txBody>
          <a:bodyPr/>
          <a:lstStyle/>
          <a:p>
            <a:pPr algn="ctr"/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704622"/>
            <a:ext cx="7583488" cy="4955822"/>
          </a:xfrm>
        </p:spPr>
        <p:txBody>
          <a:bodyPr>
            <a:normAutofit fontScale="47500" lnSpcReduction="20000"/>
          </a:bodyPr>
          <a:lstStyle/>
          <a:p>
            <a:r>
              <a:rPr lang="en-GB" altLang="ja-JP" sz="2300" dirty="0"/>
              <a:t>Abe, E. (2013). Communicative language teaching in Japan: current practices and future prospects.</a:t>
            </a:r>
            <a:r>
              <a:rPr lang="en-GB" altLang="ja-JP" sz="2300" i="1" dirty="0"/>
              <a:t> English Today</a:t>
            </a:r>
            <a:r>
              <a:rPr lang="en-GB" altLang="ja-JP" sz="2300" dirty="0"/>
              <a:t>, 29(2),46-53.</a:t>
            </a:r>
            <a:r>
              <a:rPr lang="en-US" altLang="ja-JP" sz="2300" dirty="0" err="1"/>
              <a:t>doi</a:t>
            </a:r>
            <a:r>
              <a:rPr lang="en-US" altLang="ja-JP" sz="2300" dirty="0"/>
              <a:t>: </a:t>
            </a:r>
            <a:r>
              <a:rPr lang="en-US" altLang="ja-JP" sz="2300" dirty="0" smtClean="0"/>
              <a:t>10.1017/S0266078413000163</a:t>
            </a:r>
            <a:endParaRPr lang="ja-JP" altLang="ja-JP" sz="2300" dirty="0"/>
          </a:p>
          <a:p>
            <a:r>
              <a:rPr lang="en-US" altLang="ja-JP" sz="2300" dirty="0"/>
              <a:t>AJET. (2014). </a:t>
            </a:r>
            <a:r>
              <a:rPr lang="en-US" altLang="ja-JP" sz="2300" i="1" dirty="0"/>
              <a:t>Assistant language teachers as solo educators</a:t>
            </a:r>
            <a:r>
              <a:rPr lang="en-US" altLang="ja-JP" sz="2300" dirty="0"/>
              <a:t>. Retrieved from http://ajet.net/downloads/reports/2014/ALTs_as_Solo_Educators_ENG.pdf </a:t>
            </a:r>
            <a:endParaRPr lang="ja-JP" altLang="ja-JP" sz="2300" dirty="0"/>
          </a:p>
          <a:p>
            <a:r>
              <a:rPr lang="en-US" altLang="ja-JP" sz="2300" dirty="0" err="1"/>
              <a:t>Amaki</a:t>
            </a:r>
            <a:r>
              <a:rPr lang="en-US" altLang="ja-JP" sz="2300" dirty="0"/>
              <a:t>, Y. (2008). Perspectives on English education in the Japanese public school system: The views of foreign assistant language teachers (ALTs). </a:t>
            </a:r>
            <a:r>
              <a:rPr lang="en-US" altLang="ja-JP" sz="2300" i="1" dirty="0"/>
              <a:t>Educational studies in Japan International Yearbook</a:t>
            </a:r>
            <a:r>
              <a:rPr lang="en-US" altLang="ja-JP" sz="2300" dirty="0"/>
              <a:t>, 3. Retrieved from http://</a:t>
            </a:r>
            <a:r>
              <a:rPr lang="en-US" altLang="ja-JP" sz="2300" dirty="0" smtClean="0"/>
              <a:t>ci.nii.ac.jp/naid/110007043802</a:t>
            </a:r>
            <a:endParaRPr lang="ja-JP" altLang="ja-JP" sz="2300" dirty="0"/>
          </a:p>
          <a:p>
            <a:r>
              <a:rPr lang="en-US" altLang="ja-JP" sz="2300" dirty="0"/>
              <a:t>Aoki, M. (2014, January 2). Schools fret about assistant teachers ahead of 2020 reforms. </a:t>
            </a:r>
            <a:r>
              <a:rPr lang="en-US" altLang="ja-JP" sz="2300" i="1" dirty="0"/>
              <a:t>The Japan Times</a:t>
            </a:r>
            <a:r>
              <a:rPr lang="en-US" altLang="ja-JP" sz="2300" dirty="0"/>
              <a:t>. Retrieved from http://www.japantimes.co.jp/news/2014/01/02/national/schools-fret-about-assistant-teachers-ahead-of-proposed-2020-reforms/#.VoC2_7Z9601</a:t>
            </a:r>
            <a:endParaRPr lang="ja-JP" altLang="ja-JP" sz="2300" dirty="0"/>
          </a:p>
          <a:p>
            <a:r>
              <a:rPr lang="en-US" altLang="ja-JP" sz="2300" dirty="0"/>
              <a:t> </a:t>
            </a:r>
            <a:r>
              <a:rPr lang="en-US" altLang="ja-JP" sz="2300" dirty="0" err="1" smtClean="0"/>
              <a:t>Aspinall</a:t>
            </a:r>
            <a:r>
              <a:rPr lang="en-US" altLang="ja-JP" sz="2300" dirty="0"/>
              <a:t>, R. W., (2011). Globalization and English language education policy in Japan: External risk and internal inertia. In Blake-Willis, D &amp; </a:t>
            </a:r>
            <a:r>
              <a:rPr lang="en-US" altLang="ja-JP" sz="2300" dirty="0" err="1"/>
              <a:t>Rappleye</a:t>
            </a:r>
            <a:r>
              <a:rPr lang="en-US" altLang="ja-JP" sz="2300" dirty="0"/>
              <a:t>, J (Eds.), </a:t>
            </a:r>
            <a:r>
              <a:rPr lang="en-US" altLang="ja-JP" sz="2300" i="1" dirty="0"/>
              <a:t>Reimagining Japanese education: Borders, transfers, circulations and the comparison</a:t>
            </a:r>
            <a:r>
              <a:rPr lang="en-US" altLang="ja-JP" sz="2300" dirty="0"/>
              <a:t> (127-146). Oxford: Symposium Books. </a:t>
            </a:r>
            <a:endParaRPr lang="ja-JP" altLang="ja-JP" sz="2300" dirty="0"/>
          </a:p>
          <a:p>
            <a:r>
              <a:rPr lang="en-US" altLang="ja-JP" sz="2300" dirty="0"/>
              <a:t> </a:t>
            </a:r>
            <a:r>
              <a:rPr lang="en-US" altLang="ja-JP" sz="2300" dirty="0" smtClean="0"/>
              <a:t>Christmas</a:t>
            </a:r>
            <a:r>
              <a:rPr lang="en-US" altLang="ja-JP" sz="2300" dirty="0"/>
              <a:t>, J. (2011). Professional development for JTEs and ALTs, a non-intensive approach. </a:t>
            </a:r>
            <a:r>
              <a:rPr lang="en-US" altLang="ja-JP" sz="2300" i="1" dirty="0"/>
              <a:t>Comparative culture, the journal of Miyazaki International college</a:t>
            </a:r>
            <a:r>
              <a:rPr lang="en-US" altLang="ja-JP" sz="2300" dirty="0"/>
              <a:t>, 16, 156-163. Retrieved from https://meilib.repo.nii.ac.jp/?action=pages_view_main&amp;active_action=repository_view_main_item_detail&amp;item_id=127&amp;item_no=1&amp;page_id=24&amp;block_id=45</a:t>
            </a:r>
            <a:endParaRPr lang="ja-JP" altLang="ja-JP" sz="2300" dirty="0"/>
          </a:p>
          <a:p>
            <a:r>
              <a:rPr lang="en-US" altLang="ja-JP" sz="2300" dirty="0"/>
              <a:t> </a:t>
            </a:r>
            <a:r>
              <a:rPr lang="en-US" altLang="ja-JP" sz="2300" dirty="0" smtClean="0"/>
              <a:t>(</a:t>
            </a:r>
            <a:r>
              <a:rPr lang="en-US" altLang="ja-JP" sz="2300" dirty="0"/>
              <a:t>CLAIR) The council of local authorities for international relations. (2016). Number of JET </a:t>
            </a:r>
            <a:r>
              <a:rPr lang="en-US" altLang="ja-JP" sz="2300" dirty="0" err="1"/>
              <a:t>programme</a:t>
            </a:r>
            <a:r>
              <a:rPr lang="en-US" altLang="ja-JP" sz="2300" dirty="0"/>
              <a:t> participants (1987-2015). In The Japan exchange and teaching </a:t>
            </a:r>
            <a:r>
              <a:rPr lang="en-US" altLang="ja-JP" sz="2300" dirty="0" err="1"/>
              <a:t>programme</a:t>
            </a:r>
            <a:r>
              <a:rPr lang="en-US" altLang="ja-JP" sz="2300" dirty="0"/>
              <a:t>; History. Retrieved from http://jetprogramme.org/en/history/</a:t>
            </a:r>
            <a:endParaRPr lang="ja-JP" altLang="ja-JP" sz="2300" dirty="0"/>
          </a:p>
          <a:p>
            <a:r>
              <a:rPr lang="en-US" altLang="ja-JP" sz="2300" dirty="0"/>
              <a:t> </a:t>
            </a:r>
            <a:r>
              <a:rPr lang="en-US" altLang="ja-JP" sz="2300" dirty="0" err="1" smtClean="0"/>
              <a:t>Clavel</a:t>
            </a:r>
            <a:r>
              <a:rPr lang="en-US" altLang="ja-JP" sz="2300" dirty="0"/>
              <a:t>, T. (2014, January 4). English fluency hopes rest on education overhaul. </a:t>
            </a:r>
            <a:r>
              <a:rPr lang="en-US" altLang="ja-JP" sz="2300" i="1" dirty="0"/>
              <a:t>The Japan Times</a:t>
            </a:r>
            <a:r>
              <a:rPr lang="en-US" altLang="ja-JP" sz="2300" dirty="0"/>
              <a:t>, Retrieved from http://www.japantimes.co.jp/community/2014/01/05/issues/english-fluency-hopes-rest-on-an-education-overhaul/#.WCpjhdJ97IV</a:t>
            </a:r>
            <a:endParaRPr lang="ja-JP" altLang="ja-JP" sz="2300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521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9463" y="521611"/>
            <a:ext cx="7583488" cy="720000"/>
          </a:xfrm>
        </p:spPr>
        <p:txBody>
          <a:bodyPr/>
          <a:lstStyle/>
          <a:p>
            <a:pPr algn="ctr"/>
            <a:r>
              <a:rPr lang="en-US" altLang="ja-JP" b="1" dirty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9463" y="1749777"/>
            <a:ext cx="7583488" cy="4820355"/>
          </a:xfrm>
        </p:spPr>
        <p:txBody>
          <a:bodyPr>
            <a:normAutofit fontScale="55000" lnSpcReduction="20000"/>
          </a:bodyPr>
          <a:lstStyle/>
          <a:p>
            <a:r>
              <a:rPr lang="en-US" altLang="ja-JP" dirty="0"/>
              <a:t>Crooks, A. (2001). Professional development and the JET program: Insights and solutions based on the Sendai City program. </a:t>
            </a:r>
            <a:r>
              <a:rPr lang="en-US" altLang="ja-JP" i="1" dirty="0"/>
              <a:t>JALT Journal</a:t>
            </a:r>
            <a:r>
              <a:rPr lang="en-US" altLang="ja-JP" dirty="0"/>
              <a:t>, 23(1). Retrieved from http://jalt-publications.org/jj/articles/2666-professional-development-and-jet-program-insights-and-solutions-based-sendai-city-p </a:t>
            </a:r>
            <a:endParaRPr lang="ja-JP" altLang="ja-JP" dirty="0"/>
          </a:p>
          <a:p>
            <a:r>
              <a:rPr lang="en-US" altLang="ja-JP" dirty="0" smtClean="0"/>
              <a:t>Fenton-Smith</a:t>
            </a:r>
            <a:r>
              <a:rPr lang="en-US" altLang="ja-JP" dirty="0"/>
              <a:t>, B. (2000). Foreign teachers in Japanese secondary schools: Why aren’t they happier?. </a:t>
            </a:r>
            <a:r>
              <a:rPr lang="en-US" altLang="ja-JP" i="1" dirty="0"/>
              <a:t>The journal of Kanda University of international studies</a:t>
            </a:r>
            <a:r>
              <a:rPr lang="en-US" altLang="ja-JP" dirty="0"/>
              <a:t>, 12. Retrieved from https://www.griffith.edu.au/__data/assets/pdf_file/0005/390137/Fenton-Smith-2000.pdf</a:t>
            </a:r>
            <a:endParaRPr lang="ja-JP" altLang="ja-JP" dirty="0"/>
          </a:p>
          <a:p>
            <a:r>
              <a:rPr lang="en-US" altLang="ja-JP" dirty="0" smtClean="0"/>
              <a:t>Gainey</a:t>
            </a:r>
            <a:r>
              <a:rPr lang="en-US" altLang="ja-JP" dirty="0"/>
              <a:t>, P., &amp; </a:t>
            </a:r>
            <a:r>
              <a:rPr lang="en-US" altLang="ja-JP" dirty="0" err="1"/>
              <a:t>Andressen</a:t>
            </a:r>
            <a:r>
              <a:rPr lang="en-US" altLang="ja-JP" dirty="0"/>
              <a:t>, Curtis. (2002). The Japanese education system: </a:t>
            </a:r>
            <a:r>
              <a:rPr lang="en-US" altLang="ja-JP" dirty="0" err="1"/>
              <a:t>Globalisation</a:t>
            </a:r>
            <a:r>
              <a:rPr lang="en-US" altLang="ja-JP" dirty="0"/>
              <a:t> and international education.</a:t>
            </a:r>
            <a:r>
              <a:rPr lang="en-US" altLang="ja-JP" i="1" dirty="0"/>
              <a:t> Japanese Studies</a:t>
            </a:r>
            <a:r>
              <a:rPr lang="en-US" altLang="ja-JP" dirty="0"/>
              <a:t>, 2, 153-167. doi:10.1080/1037139022000016564 </a:t>
            </a:r>
            <a:endParaRPr lang="ja-JP" altLang="ja-JP" dirty="0"/>
          </a:p>
          <a:p>
            <a:r>
              <a:rPr lang="en-US" altLang="ja-JP" dirty="0"/>
              <a:t> </a:t>
            </a:r>
            <a:r>
              <a:rPr lang="en-US" altLang="ja-JP" dirty="0" smtClean="0"/>
              <a:t>Hamada</a:t>
            </a:r>
            <a:r>
              <a:rPr lang="en-US" altLang="ja-JP" dirty="0"/>
              <a:t>, Y. (2008). Demotivators for Japanese teenagers. </a:t>
            </a:r>
            <a:r>
              <a:rPr lang="en-US" altLang="ja-JP" i="1" dirty="0"/>
              <a:t>Pan-Pacific association of applied linguistics</a:t>
            </a:r>
            <a:r>
              <a:rPr lang="en-US" altLang="ja-JP" dirty="0"/>
              <a:t>, 12(2). Retrieved from http://210.101.116.28/W_files/kiss10/8g900001_pv.pdf  </a:t>
            </a:r>
            <a:endParaRPr lang="ja-JP" altLang="ja-JP" dirty="0"/>
          </a:p>
          <a:p>
            <a:r>
              <a:rPr lang="en-US" altLang="ja-JP" dirty="0"/>
              <a:t> </a:t>
            </a:r>
            <a:r>
              <a:rPr lang="en-US" altLang="ja-JP" dirty="0" smtClean="0"/>
              <a:t>Hiratsuka</a:t>
            </a:r>
            <a:r>
              <a:rPr lang="en-US" altLang="ja-JP" dirty="0"/>
              <a:t>, T. (2013). Beyond the rhetoric: Teachers’ and students’ perceptions of student learning in team-teaching classes. </a:t>
            </a:r>
            <a:r>
              <a:rPr lang="en-US" altLang="ja-JP" i="1" dirty="0"/>
              <a:t>The Language Teacher</a:t>
            </a:r>
            <a:r>
              <a:rPr lang="en-US" altLang="ja-JP" dirty="0"/>
              <a:t>, 36(7). Retrieved from http://jalt-publications.org/tlt/articles/3457-beyond-rhetoric-teachers%E2%80%99-and-students%E2%80%99-perceptions-student-learning-team-teaching</a:t>
            </a:r>
            <a:endParaRPr lang="ja-JP" altLang="ja-JP" dirty="0"/>
          </a:p>
          <a:p>
            <a:r>
              <a:rPr lang="en-US" altLang="ja-JP" dirty="0"/>
              <a:t> </a:t>
            </a:r>
            <a:r>
              <a:rPr lang="en-US" altLang="ja-JP" dirty="0" smtClean="0"/>
              <a:t>Juppe</a:t>
            </a:r>
            <a:r>
              <a:rPr lang="en-US" altLang="ja-JP" dirty="0"/>
              <a:t>, R. (1998). Time to structurally develop team-teaching. </a:t>
            </a:r>
            <a:r>
              <a:rPr lang="en-US" altLang="ja-JP" i="1" dirty="0"/>
              <a:t>Tsukuba </a:t>
            </a:r>
            <a:r>
              <a:rPr lang="en-US" altLang="ja-JP" i="1" dirty="0" err="1"/>
              <a:t>Gakuin</a:t>
            </a:r>
            <a:r>
              <a:rPr lang="en-US" altLang="ja-JP" i="1" dirty="0"/>
              <a:t> University</a:t>
            </a:r>
            <a:r>
              <a:rPr lang="en-US" altLang="ja-JP" dirty="0"/>
              <a:t>. Retrieved from http://ci.nii.ac.jp/els/110000074471.pdf?id=ART0000418384&amp;type=pdf&amp;lang=en&amp;host=cinii&amp;order_no=&amp;ppv_type=0&amp;lang_sw=&amp;no=1478498438&amp;cp=</a:t>
            </a:r>
            <a:endParaRPr lang="ja-JP" altLang="ja-JP" dirty="0"/>
          </a:p>
          <a:p>
            <a:r>
              <a:rPr lang="en-US" altLang="ja-JP" dirty="0"/>
              <a:t> </a:t>
            </a:r>
            <a:r>
              <a:rPr lang="en-US" altLang="ja-JP" dirty="0" smtClean="0"/>
              <a:t>Kano</a:t>
            </a:r>
            <a:r>
              <a:rPr lang="en-US" altLang="ja-JP" dirty="0"/>
              <a:t>, A., </a:t>
            </a:r>
            <a:r>
              <a:rPr lang="en-US" altLang="ja-JP" dirty="0" err="1"/>
              <a:t>Sonoda</a:t>
            </a:r>
            <a:r>
              <a:rPr lang="en-US" altLang="ja-JP" dirty="0"/>
              <a:t>, A., Schultz, D., </a:t>
            </a:r>
            <a:r>
              <a:rPr lang="en-US" altLang="ja-JP" dirty="0" err="1"/>
              <a:t>Usukura</a:t>
            </a:r>
            <a:r>
              <a:rPr lang="en-US" altLang="ja-JP" dirty="0"/>
              <a:t>, A., </a:t>
            </a:r>
            <a:r>
              <a:rPr lang="en-US" altLang="ja-JP" dirty="0" err="1"/>
              <a:t>Suga</a:t>
            </a:r>
            <a:r>
              <a:rPr lang="en-US" altLang="ja-JP" dirty="0"/>
              <a:t>, K., &amp; </a:t>
            </a:r>
            <a:r>
              <a:rPr lang="en-US" altLang="ja-JP" dirty="0" err="1"/>
              <a:t>Yasu</a:t>
            </a:r>
            <a:r>
              <a:rPr lang="en-US" altLang="ja-JP" dirty="0"/>
              <a:t>, Y. (2016). Barriers to effective team teaching with ALTs. In P. Clements, A. Krause, &amp; H. Brown (</a:t>
            </a:r>
            <a:r>
              <a:rPr lang="en-US" altLang="ja-JP" dirty="0" err="1"/>
              <a:t>Eds</a:t>
            </a:r>
            <a:r>
              <a:rPr lang="en-US" altLang="ja-JP" dirty="0"/>
              <a:t>),</a:t>
            </a:r>
            <a:r>
              <a:rPr lang="en-US" altLang="ja-JP" i="1" dirty="0"/>
              <a:t> Focus on the learner</a:t>
            </a:r>
            <a:r>
              <a:rPr lang="en-US" altLang="ja-JP" dirty="0"/>
              <a:t>. Tokyo: JALT. </a:t>
            </a:r>
            <a:endParaRPr lang="ja-JP" altLang="ja-JP" dirty="0"/>
          </a:p>
          <a:p>
            <a:r>
              <a:rPr lang="en-US" altLang="ja-JP" dirty="0"/>
              <a:t> </a:t>
            </a:r>
            <a:r>
              <a:rPr lang="en-US" altLang="ja-JP" dirty="0" err="1" smtClean="0"/>
              <a:t>Kashihara</a:t>
            </a:r>
            <a:r>
              <a:rPr lang="en-US" altLang="ja-JP" dirty="0"/>
              <a:t>, T. (2008). </a:t>
            </a:r>
            <a:r>
              <a:rPr lang="en-US" altLang="ja-JP" dirty="0" err="1"/>
              <a:t>Globalisation</a:t>
            </a:r>
            <a:r>
              <a:rPr lang="en-US" altLang="ja-JP" dirty="0"/>
              <a:t> and linguistic competencies: Responding to diversity in language environments. In 12</a:t>
            </a:r>
            <a:r>
              <a:rPr lang="en-US" altLang="ja-JP" baseline="30000" dirty="0"/>
              <a:t>th</a:t>
            </a:r>
            <a:r>
              <a:rPr lang="en-US" altLang="ja-JP" dirty="0"/>
              <a:t> OECD-Japan seminar. Retrieved from https://www.oecd.org/edu/ceri/41521944.pdf  </a:t>
            </a:r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662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9463" y="510322"/>
            <a:ext cx="7583488" cy="720000"/>
          </a:xfrm>
        </p:spPr>
        <p:txBody>
          <a:bodyPr/>
          <a:lstStyle/>
          <a:p>
            <a:pPr algn="ctr"/>
            <a:r>
              <a:rPr lang="en-US" altLang="ja-JP" b="1" dirty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9463" y="1851378"/>
            <a:ext cx="7583488" cy="4730044"/>
          </a:xfrm>
        </p:spPr>
        <p:txBody>
          <a:bodyPr>
            <a:normAutofit fontScale="55000" lnSpcReduction="20000"/>
          </a:bodyPr>
          <a:lstStyle/>
          <a:p>
            <a:r>
              <a:rPr lang="en-US" altLang="ja-JP" dirty="0"/>
              <a:t>Kinjo, T. (1997). Memories of JET. In</a:t>
            </a:r>
            <a:r>
              <a:rPr lang="en-US" altLang="ja-JP" i="1" dirty="0"/>
              <a:t> The JET </a:t>
            </a:r>
            <a:r>
              <a:rPr lang="en-US" altLang="ja-JP" i="1" dirty="0" err="1"/>
              <a:t>Programme</a:t>
            </a:r>
            <a:r>
              <a:rPr lang="en-US" altLang="ja-JP" i="1" dirty="0"/>
              <a:t>: Ten years and beyond</a:t>
            </a:r>
            <a:r>
              <a:rPr lang="en-US" altLang="ja-JP" dirty="0"/>
              <a:t>, Tokyo: Ministry of Home Affairs.  </a:t>
            </a:r>
            <a:endParaRPr lang="ja-JP" altLang="ja-JP" dirty="0"/>
          </a:p>
          <a:p>
            <a:r>
              <a:rPr lang="en-US" altLang="ja-JP" dirty="0"/>
              <a:t> </a:t>
            </a:r>
            <a:r>
              <a:rPr lang="en-US" altLang="ja-JP" dirty="0" err="1" smtClean="0"/>
              <a:t>Kushima</a:t>
            </a:r>
            <a:r>
              <a:rPr lang="en-US" altLang="ja-JP" dirty="0"/>
              <a:t>, C., </a:t>
            </a:r>
            <a:r>
              <a:rPr lang="en-US" altLang="ja-JP" dirty="0" err="1"/>
              <a:t>Obari</a:t>
            </a:r>
            <a:r>
              <a:rPr lang="en-US" altLang="ja-JP" dirty="0"/>
              <a:t>, H., &amp; </a:t>
            </a:r>
            <a:r>
              <a:rPr lang="en-US" altLang="ja-JP" dirty="0" err="1"/>
              <a:t>Nishihori</a:t>
            </a:r>
            <a:r>
              <a:rPr lang="en-US" altLang="ja-JP" dirty="0"/>
              <a:t>, Y. (2011). Fostering global teacher training: The design and practice of a web-based discussion forum as a knowledge building community. </a:t>
            </a:r>
            <a:r>
              <a:rPr lang="en-US" altLang="ja-JP" i="1" dirty="0"/>
              <a:t>International Journal of Information Systems and Social Change</a:t>
            </a:r>
            <a:r>
              <a:rPr lang="en-US" altLang="ja-JP" dirty="0"/>
              <a:t>, 2(1). Retrieved from http://dl.acm.org/citation.cfm?id=2440090</a:t>
            </a:r>
            <a:endParaRPr lang="ja-JP" altLang="ja-JP" dirty="0"/>
          </a:p>
          <a:p>
            <a:r>
              <a:rPr lang="en-US" altLang="ja-JP" dirty="0"/>
              <a:t> </a:t>
            </a:r>
            <a:r>
              <a:rPr lang="en-US" altLang="ja-JP" dirty="0" err="1" smtClean="0"/>
              <a:t>Luoni</a:t>
            </a:r>
            <a:r>
              <a:rPr lang="en-US" altLang="ja-JP" dirty="0"/>
              <a:t>, S. (1997). A reflection of three years in Japan. In </a:t>
            </a:r>
            <a:r>
              <a:rPr lang="en-US" altLang="ja-JP" i="1" dirty="0"/>
              <a:t>The JET </a:t>
            </a:r>
            <a:r>
              <a:rPr lang="en-US" altLang="ja-JP" i="1" dirty="0" err="1"/>
              <a:t>programme</a:t>
            </a:r>
            <a:r>
              <a:rPr lang="en-US" altLang="ja-JP" i="1" dirty="0"/>
              <a:t>; Ten years and beyond</a:t>
            </a:r>
            <a:r>
              <a:rPr lang="en-US" altLang="ja-JP" dirty="0"/>
              <a:t>, Tokyo: Ministry of Home Affairs.</a:t>
            </a:r>
            <a:endParaRPr lang="ja-JP" altLang="ja-JP" dirty="0"/>
          </a:p>
          <a:p>
            <a:r>
              <a:rPr lang="en-US" altLang="ja-JP" dirty="0"/>
              <a:t> </a:t>
            </a:r>
            <a:r>
              <a:rPr lang="en-US" altLang="ja-JP" dirty="0" smtClean="0"/>
              <a:t>Martin</a:t>
            </a:r>
            <a:r>
              <a:rPr lang="en-US" altLang="ja-JP" dirty="0"/>
              <a:t>, R. (2010) Team-teaching in Japanese public schools: Fissures in the ALT industry. Language, Culture and Communication, 2. Retrieved from http://icc.rikkyo.ac.jp/wp/wp-content/uploads/2016/01/110007590294.pdf </a:t>
            </a:r>
            <a:endParaRPr lang="ja-JP" altLang="ja-JP" dirty="0"/>
          </a:p>
          <a:p>
            <a:r>
              <a:rPr lang="en-US" altLang="ja-JP" dirty="0"/>
              <a:t> </a:t>
            </a:r>
            <a:r>
              <a:rPr lang="en-US" altLang="ja-JP" dirty="0" smtClean="0"/>
              <a:t>MEXT </a:t>
            </a:r>
            <a:r>
              <a:rPr lang="en-US" altLang="ja-JP" dirty="0"/>
              <a:t>A. (2011a). Five proposals and specific measures for developing proficiency. In </a:t>
            </a:r>
            <a:r>
              <a:rPr lang="en-US" altLang="ja-JP" i="1" dirty="0"/>
              <a:t>English for international communication</a:t>
            </a:r>
            <a:r>
              <a:rPr lang="en-US" altLang="ja-JP" dirty="0"/>
              <a:t>. In Commission on the development of foreign language proficiency. Retrieved from http://www.mext.go.jp/component/english/__icsFiles/afieldfile/2012/07/09/1319707_1.pdf</a:t>
            </a:r>
            <a:endParaRPr lang="ja-JP" altLang="ja-JP" dirty="0"/>
          </a:p>
          <a:p>
            <a:r>
              <a:rPr lang="en-US" altLang="ja-JP" dirty="0"/>
              <a:t> </a:t>
            </a:r>
            <a:r>
              <a:rPr lang="en-US" altLang="ja-JP" dirty="0" smtClean="0"/>
              <a:t>MEXT </a:t>
            </a:r>
            <a:r>
              <a:rPr lang="en-US" altLang="ja-JP" dirty="0"/>
              <a:t>B. (2011b). English education reform plan corresponding to globalization. In </a:t>
            </a:r>
            <a:r>
              <a:rPr lang="en-US" altLang="ja-JP" i="1" dirty="0"/>
              <a:t>MEXT topics</a:t>
            </a:r>
            <a:r>
              <a:rPr lang="en-US" altLang="ja-JP" dirty="0"/>
              <a:t>. Retrieved from http://www.mext.go.jp/en/news/topics/detail/__</a:t>
            </a:r>
            <a:r>
              <a:rPr lang="en-US" altLang="ja-JP" dirty="0" smtClean="0"/>
              <a:t>icsFiles/afieldfile/2014/01/23/1343591_1.pdf</a:t>
            </a:r>
            <a:endParaRPr lang="ja-JP" altLang="ja-JP" dirty="0"/>
          </a:p>
          <a:p>
            <a:r>
              <a:rPr lang="en-US" altLang="ja-JP" dirty="0"/>
              <a:t> </a:t>
            </a:r>
            <a:r>
              <a:rPr lang="en-US" altLang="ja-JP" dirty="0" smtClean="0"/>
              <a:t>MEXT</a:t>
            </a:r>
            <a:r>
              <a:rPr lang="en-US" altLang="ja-JP" dirty="0"/>
              <a:t>. (2014). Reform item 5. Enhancement of education system at school. In </a:t>
            </a:r>
            <a:r>
              <a:rPr lang="en-US" altLang="ja-JP" i="1" dirty="0"/>
              <a:t>Report on the future improvement and enhancement of English education (outline): five recommendations on the English education reform plan responding to rapid globalization</a:t>
            </a:r>
            <a:r>
              <a:rPr lang="en-US" altLang="ja-JP" dirty="0"/>
              <a:t>. Retrieved from http://www.mext.go.jp/en/news/topics/detail/1372625.htm</a:t>
            </a:r>
            <a:endParaRPr lang="ja-JP" altLang="ja-JP" dirty="0"/>
          </a:p>
          <a:p>
            <a:r>
              <a:rPr lang="en-US" altLang="ja-JP" dirty="0"/>
              <a:t> </a:t>
            </a:r>
            <a:r>
              <a:rPr lang="en-US" altLang="ja-JP" dirty="0" err="1" smtClean="0"/>
              <a:t>Rapley</a:t>
            </a:r>
            <a:r>
              <a:rPr lang="en-US" altLang="ja-JP" dirty="0"/>
              <a:t>, D. J., (2010). Learning to speak English: Japanese junior high school student views.</a:t>
            </a:r>
            <a:r>
              <a:rPr lang="en-US" altLang="ja-JP" i="1" dirty="0"/>
              <a:t> The Language Teacher</a:t>
            </a:r>
            <a:r>
              <a:rPr lang="en-US" altLang="ja-JP" dirty="0"/>
              <a:t>, 34(6). Retrieved from http://jalt-publications.org/tlt/articles/108-readers-forum-learning-speak-english-japanese-junior-high-school-student-views</a:t>
            </a:r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6289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9463" y="518474"/>
            <a:ext cx="7583488" cy="72000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b="1" dirty="0" smtClean="0"/>
              <a:t>1. Transformations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79461" y="1981200"/>
            <a:ext cx="3657600" cy="4267199"/>
          </a:xfrm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kumimoji="1" lang="en-US" altLang="ja-JP" b="1" dirty="0"/>
              <a:t>Potential to transform</a:t>
            </a:r>
            <a:r>
              <a:rPr kumimoji="1" lang="mr-IN" altLang="ja-JP" b="1" dirty="0"/>
              <a:t>…</a:t>
            </a:r>
            <a:endParaRPr kumimoji="1" lang="en-US" altLang="ja-JP" b="1" dirty="0"/>
          </a:p>
          <a:p>
            <a:r>
              <a:rPr kumimoji="1" lang="en-US" altLang="ja-JP" dirty="0"/>
              <a:t>Ideologies</a:t>
            </a:r>
          </a:p>
          <a:p>
            <a:r>
              <a:rPr kumimoji="1" lang="en-US" altLang="ja-JP" dirty="0" smtClean="0"/>
              <a:t>Cognitive abilities</a:t>
            </a:r>
            <a:endParaRPr kumimoji="1" lang="en-US" altLang="ja-JP" dirty="0"/>
          </a:p>
          <a:p>
            <a:r>
              <a:rPr kumimoji="1" lang="en-US" altLang="ja-JP" dirty="0"/>
              <a:t>Wider social issues</a:t>
            </a:r>
          </a:p>
          <a:p>
            <a:r>
              <a:rPr kumimoji="1" lang="en-US" altLang="ja-JP" dirty="0"/>
              <a:t>Language development</a:t>
            </a:r>
          </a:p>
          <a:p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4267198"/>
          </a:xfrm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kumimoji="1" lang="en-US" altLang="ja-JP" b="1" dirty="0" smtClean="0"/>
              <a:t>Prepare youth for…</a:t>
            </a:r>
          </a:p>
          <a:p>
            <a:r>
              <a:rPr kumimoji="1" lang="en-US" altLang="ja-JP" dirty="0" smtClean="0"/>
              <a:t>Higher </a:t>
            </a:r>
            <a:r>
              <a:rPr kumimoji="1" lang="en-US" altLang="ja-JP" dirty="0"/>
              <a:t>education</a:t>
            </a:r>
          </a:p>
          <a:p>
            <a:r>
              <a:rPr kumimoji="1" lang="en-US" altLang="ja-JP" dirty="0"/>
              <a:t>Wider world</a:t>
            </a:r>
            <a:endParaRPr kumimoji="1" lang="ja-JP" altLang="en-US" dirty="0"/>
          </a:p>
          <a:p>
            <a:endParaRPr kumimoji="1" lang="en-US" altLang="ja-JP" dirty="0" smtClean="0"/>
          </a:p>
          <a:p>
            <a:endParaRPr kumimoji="1" lang="en-US" altLang="ja-JP" dirty="0"/>
          </a:p>
        </p:txBody>
      </p:sp>
      <p:pic>
        <p:nvPicPr>
          <p:cNvPr id="5" name="図 4" descr="Image result for students  thinking clip art black and white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32" y="4910456"/>
            <a:ext cx="1200468" cy="1337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sensei\Desktop\10699685-Little-Girl-on-Thinking-Stock-Photo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3772" y="4238643"/>
            <a:ext cx="2985206" cy="2009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804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79463" y="465167"/>
            <a:ext cx="7583488" cy="720000"/>
          </a:xfrm>
        </p:spPr>
        <p:txBody>
          <a:bodyPr/>
          <a:lstStyle/>
          <a:p>
            <a:pPr algn="ctr"/>
            <a:r>
              <a:rPr lang="en-US" altLang="ja-JP" b="1" dirty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9463" y="1761067"/>
            <a:ext cx="7583488" cy="4718755"/>
          </a:xfrm>
        </p:spPr>
        <p:txBody>
          <a:bodyPr>
            <a:normAutofit fontScale="62500" lnSpcReduction="20000"/>
          </a:bodyPr>
          <a:lstStyle/>
          <a:p>
            <a:r>
              <a:rPr lang="en-US" altLang="ja-JP" dirty="0"/>
              <a:t>Reed, N. (2015). Contemporary roles of foreign English teachers in Japanese public secondary schools: An exploratory study. </a:t>
            </a:r>
            <a:r>
              <a:rPr lang="en-US" altLang="ja-JP" i="1" dirty="0"/>
              <a:t>The Asian EFL Journal</a:t>
            </a:r>
            <a:r>
              <a:rPr lang="en-US" altLang="ja-JP" dirty="0"/>
              <a:t>, 85. Retrieved from http://asian-efl-journal.com/9031/thesis/2015/06/contemporary-roles-of-foreign-english-teachers-in-japanese-public-secondary-schools-an-exploratory-study/</a:t>
            </a:r>
            <a:endParaRPr lang="ja-JP" altLang="ja-JP" dirty="0"/>
          </a:p>
          <a:p>
            <a:r>
              <a:rPr lang="en-US" altLang="ja-JP" dirty="0" smtClean="0"/>
              <a:t>Reed</a:t>
            </a:r>
            <a:r>
              <a:rPr lang="en-US" altLang="ja-JP" dirty="0"/>
              <a:t>, N. (2016). Pedagogical teacher training for ALTs in Japanese public schools. In P. Clements, A. Krause, &amp; H, Brown. (Eds.), </a:t>
            </a:r>
            <a:r>
              <a:rPr lang="en-US" altLang="ja-JP" i="1" dirty="0"/>
              <a:t>Focus on the learner</a:t>
            </a:r>
            <a:r>
              <a:rPr lang="en-US" altLang="ja-JP" dirty="0"/>
              <a:t>. Tokyo: JALT.</a:t>
            </a:r>
            <a:endParaRPr lang="ja-JP" altLang="ja-JP" dirty="0"/>
          </a:p>
          <a:p>
            <a:r>
              <a:rPr lang="en-US" altLang="ja-JP" dirty="0" smtClean="0"/>
              <a:t>Schofield</a:t>
            </a:r>
            <a:r>
              <a:rPr lang="en-US" altLang="ja-JP" dirty="0"/>
              <a:t>, W. (1996). What do JTEs really want?. </a:t>
            </a:r>
            <a:r>
              <a:rPr lang="en-US" altLang="ja-JP" i="1" dirty="0"/>
              <a:t>JALT Journal</a:t>
            </a:r>
            <a:r>
              <a:rPr lang="en-US" altLang="ja-JP" dirty="0"/>
              <a:t>, 1. Retrieved from http://jalt-publications.org/jj/articles/2711-what-do-jtes-really-want</a:t>
            </a:r>
            <a:endParaRPr lang="ja-JP" altLang="ja-JP" dirty="0"/>
          </a:p>
          <a:p>
            <a:r>
              <a:rPr lang="en-US" altLang="ja-JP" dirty="0" smtClean="0"/>
              <a:t>Seargeant</a:t>
            </a:r>
            <a:r>
              <a:rPr lang="en-US" altLang="ja-JP" dirty="0"/>
              <a:t>, P. (2009). </a:t>
            </a:r>
            <a:r>
              <a:rPr lang="en-US" altLang="ja-JP" i="1" dirty="0"/>
              <a:t>The idea of English in Japan: Ideology and the evolution of a global language</a:t>
            </a:r>
            <a:r>
              <a:rPr lang="en-US" altLang="ja-JP" dirty="0"/>
              <a:t>. Bristol, Multilingual Matters.</a:t>
            </a:r>
            <a:endParaRPr lang="ja-JP" altLang="ja-JP" dirty="0"/>
          </a:p>
          <a:p>
            <a:r>
              <a:rPr lang="en-US" altLang="ja-JP" dirty="0" smtClean="0"/>
              <a:t>Tajino</a:t>
            </a:r>
            <a:r>
              <a:rPr lang="en-US" altLang="ja-JP" dirty="0"/>
              <a:t>, A., &amp; Tajino, Y. (2000). Native and non-native: what can they offer? Lesson from team teaching in Japan. </a:t>
            </a:r>
            <a:r>
              <a:rPr lang="en-US" altLang="ja-JP" i="1" dirty="0"/>
              <a:t>ELT Journal</a:t>
            </a:r>
            <a:r>
              <a:rPr lang="en-US" altLang="ja-JP" dirty="0"/>
              <a:t>, 54(1), 3-11. </a:t>
            </a:r>
            <a:r>
              <a:rPr lang="en-US" altLang="ja-JP" dirty="0" err="1"/>
              <a:t>doi</a:t>
            </a:r>
            <a:r>
              <a:rPr lang="en-US" altLang="ja-JP" dirty="0"/>
              <a:t> 10.1093/</a:t>
            </a:r>
            <a:r>
              <a:rPr lang="en-US" altLang="ja-JP" dirty="0" err="1"/>
              <a:t>elt</a:t>
            </a:r>
            <a:r>
              <a:rPr lang="en-US" altLang="ja-JP" dirty="0"/>
              <a:t>/54.1.3</a:t>
            </a:r>
            <a:endParaRPr lang="ja-JP" altLang="ja-JP" dirty="0"/>
          </a:p>
          <a:p>
            <a:r>
              <a:rPr lang="en-US" altLang="ja-JP" dirty="0" smtClean="0"/>
              <a:t>Tope</a:t>
            </a:r>
            <a:r>
              <a:rPr lang="en-US" altLang="ja-JP" dirty="0"/>
              <a:t>, A. (2003, October 23). Japan rethinks ‘goodwill’ assistance. </a:t>
            </a:r>
            <a:r>
              <a:rPr lang="en-US" altLang="ja-JP" i="1" dirty="0"/>
              <a:t>The Guardian</a:t>
            </a:r>
            <a:r>
              <a:rPr lang="en-US" altLang="ja-JP" dirty="0"/>
              <a:t>. Retrieved from http://www.theguardian.com/education/2003/oct/23/tefl </a:t>
            </a:r>
            <a:endParaRPr lang="ja-JP" altLang="ja-JP" dirty="0"/>
          </a:p>
          <a:p>
            <a:r>
              <a:rPr lang="en-US" altLang="ja-JP" dirty="0" err="1" smtClean="0"/>
              <a:t>Tsuido</a:t>
            </a:r>
            <a:r>
              <a:rPr lang="en-US" altLang="ja-JP" dirty="0"/>
              <a:t>, K., </a:t>
            </a:r>
            <a:r>
              <a:rPr lang="en-US" altLang="ja-JP" dirty="0" err="1"/>
              <a:t>Otani</a:t>
            </a:r>
            <a:r>
              <a:rPr lang="en-US" altLang="ja-JP" dirty="0"/>
              <a:t>, M., &amp; Davies, W. (2012). </a:t>
            </a:r>
            <a:r>
              <a:rPr lang="en-US" altLang="ja-JP" i="1" dirty="0"/>
              <a:t>An Analysis of Assistant Language Teachers’ Perceptions of their Working Relationships with Japanese Teachers of English</a:t>
            </a:r>
            <a:r>
              <a:rPr lang="en-US" altLang="ja-JP" dirty="0"/>
              <a:t>. Available from http://ir.lib.hiroshima-u.ac.jp/en/00032294 </a:t>
            </a:r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381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966" y="493796"/>
            <a:ext cx="8539996" cy="720000"/>
          </a:xfrm>
        </p:spPr>
        <p:txBody>
          <a:bodyPr/>
          <a:lstStyle/>
          <a:p>
            <a:pPr algn="ctr"/>
            <a:r>
              <a:rPr lang="en-US" b="1" dirty="0" smtClean="0"/>
              <a:t>Get involved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Pedagogical Teacher </a:t>
            </a:r>
            <a:r>
              <a:rPr lang="en-US" sz="2400" b="1" dirty="0"/>
              <a:t>T</a:t>
            </a:r>
            <a:r>
              <a:rPr lang="en-US" sz="2400" b="1" dirty="0" smtClean="0"/>
              <a:t>raining for ALTs in Japanese Public schools </a:t>
            </a:r>
            <a:r>
              <a:rPr lang="en-US" sz="2400" dirty="0" smtClean="0"/>
              <a:t>(Reed, 2016).</a:t>
            </a:r>
          </a:p>
          <a:p>
            <a:pPr algn="ctr"/>
            <a:r>
              <a:rPr lang="en-US" sz="2400" dirty="0" smtClean="0"/>
              <a:t>www.alttrainingonline.com</a:t>
            </a:r>
          </a:p>
          <a:p>
            <a:pPr algn="ctr"/>
            <a:r>
              <a:rPr lang="en-US" sz="2400" dirty="0" smtClean="0"/>
              <a:t>alttrainingonline@gmail.com </a:t>
            </a:r>
          </a:p>
          <a:p>
            <a:r>
              <a:rPr lang="en-US" altLang="ja-JP" sz="2400" dirty="0"/>
              <a:t>Write a module. Share a paper. Make the training better</a:t>
            </a:r>
            <a:r>
              <a:rPr lang="en-US" altLang="ja-JP" sz="2400" dirty="0" smtClean="0"/>
              <a:t>.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4098" name="Picture 2" descr="C:\Users\te241077\Desktop\teamwork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121" y="4777358"/>
            <a:ext cx="1980762" cy="183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220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6564" y="509046"/>
            <a:ext cx="8539996" cy="720000"/>
          </a:xfrm>
        </p:spPr>
        <p:txBody>
          <a:bodyPr/>
          <a:lstStyle/>
          <a:p>
            <a:pPr algn="ctr"/>
            <a:r>
              <a:rPr kumimoji="1" lang="en-US" altLang="ja-JP" b="1" dirty="0" smtClean="0"/>
              <a:t>2. Transforming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42324" y="1752600"/>
            <a:ext cx="7897672" cy="4203701"/>
          </a:xfrm>
        </p:spPr>
        <p:txBody>
          <a:bodyPr>
            <a:normAutofit/>
          </a:bodyPr>
          <a:lstStyle/>
          <a:p>
            <a:pPr algn="ctr"/>
            <a:endParaRPr kumimoji="1" lang="en-US" altLang="ja-JP" sz="1200" dirty="0" smtClean="0"/>
          </a:p>
          <a:p>
            <a:pPr marL="0" indent="0" algn="ctr">
              <a:buNone/>
            </a:pPr>
            <a:r>
              <a:rPr kumimoji="1" lang="en-US" altLang="ja-JP" sz="2800" b="1" dirty="0" smtClean="0">
                <a:solidFill>
                  <a:srgbClr val="00B050"/>
                </a:solidFill>
              </a:rPr>
              <a:t>First half</a:t>
            </a:r>
          </a:p>
          <a:p>
            <a:pPr algn="ctr"/>
            <a:r>
              <a:rPr kumimoji="1" lang="en-US" altLang="ja-JP" sz="3200" dirty="0" smtClean="0"/>
              <a:t>Why we </a:t>
            </a:r>
            <a:r>
              <a:rPr kumimoji="1" lang="en-US" altLang="ja-JP" sz="3200" b="1" dirty="0" smtClean="0"/>
              <a:t>should </a:t>
            </a:r>
            <a:r>
              <a:rPr kumimoji="1" lang="en-US" altLang="ja-JP" sz="3200" dirty="0" smtClean="0"/>
              <a:t>be making transformations</a:t>
            </a:r>
            <a:endParaRPr kumimoji="1" lang="en-US" altLang="ja-JP" sz="3200" b="1" dirty="0" smtClean="0"/>
          </a:p>
          <a:p>
            <a:pPr algn="ctr"/>
            <a:r>
              <a:rPr kumimoji="1" lang="en-US" altLang="ja-JP" sz="3200" b="1" dirty="0" smtClean="0"/>
              <a:t>Challenges</a:t>
            </a:r>
            <a:r>
              <a:rPr kumimoji="1" lang="en-US" altLang="ja-JP" sz="3200" dirty="0" smtClean="0"/>
              <a:t> to transformation</a:t>
            </a:r>
            <a:endParaRPr kumimoji="1" lang="en-US" altLang="ja-JP" sz="3200" b="1" dirty="0" smtClean="0"/>
          </a:p>
          <a:p>
            <a:pPr marL="0" indent="0" algn="ctr">
              <a:buNone/>
            </a:pPr>
            <a:r>
              <a:rPr kumimoji="1" lang="en-US" altLang="ja-JP" sz="2800" b="1" dirty="0" smtClean="0">
                <a:solidFill>
                  <a:srgbClr val="00B050"/>
                </a:solidFill>
              </a:rPr>
              <a:t>Second half</a:t>
            </a:r>
          </a:p>
          <a:p>
            <a:pPr algn="ctr"/>
            <a:r>
              <a:rPr kumimoji="1" lang="en-US" altLang="ja-JP" sz="3200" b="1" dirty="0" smtClean="0"/>
              <a:t>How we can</a:t>
            </a:r>
            <a:endParaRPr kumimoji="1" lang="ja-JP" altLang="en-US" sz="3200" b="1" dirty="0"/>
          </a:p>
        </p:txBody>
      </p:sp>
      <p:pic>
        <p:nvPicPr>
          <p:cNvPr id="1026" name="Picture 2" descr="C:\Users\te241077\Desktop\plain-football-pitch-7-1-2-x-10-inch-cake-topper-10156-p (1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194" y="1752600"/>
            <a:ext cx="1617360" cy="12130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e241077\Desktop\plain-football-pitch-7-1-2-x-10-inch-cake-topper-10156-p (1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705" y="4134555"/>
            <a:ext cx="1617360" cy="12130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441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390" y="474942"/>
            <a:ext cx="8595375" cy="720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3. Why we </a:t>
            </a:r>
            <a:r>
              <a:rPr lang="en-US" b="1" dirty="0" smtClean="0">
                <a:solidFill>
                  <a:srgbClr val="FF0000"/>
                </a:solidFill>
              </a:rPr>
              <a:t>should </a:t>
            </a:r>
            <a:r>
              <a:rPr lang="en-US" b="1" dirty="0" smtClean="0"/>
              <a:t>make transformations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949824"/>
            <a:ext cx="8128000" cy="4315509"/>
          </a:xfrm>
        </p:spPr>
        <p:txBody>
          <a:bodyPr>
            <a:normAutofit/>
          </a:bodyPr>
          <a:lstStyle/>
          <a:p>
            <a:r>
              <a:rPr lang="en-US" b="1" dirty="0" smtClean="0">
                <a:cs typeface="Times New Roman"/>
              </a:rPr>
              <a:t>Policy/Practice conflict: </a:t>
            </a:r>
            <a:r>
              <a:rPr lang="en-US" altLang="ja-JP" dirty="0" smtClean="0"/>
              <a:t>Gainey &amp; </a:t>
            </a:r>
            <a:r>
              <a:rPr lang="en-US" altLang="ja-JP" dirty="0" err="1" smtClean="0"/>
              <a:t>Andressen</a:t>
            </a:r>
            <a:r>
              <a:rPr lang="en-US" altLang="ja-JP" dirty="0" smtClean="0"/>
              <a:t>, 2002</a:t>
            </a:r>
            <a:r>
              <a:rPr lang="en-US" altLang="ja-JP" dirty="0"/>
              <a:t>. Seargeant, 2009. </a:t>
            </a:r>
            <a:endParaRPr lang="en-US" dirty="0" smtClean="0">
              <a:solidFill>
                <a:srgbClr val="0070C0"/>
              </a:solidFill>
              <a:cs typeface="Times New Roman"/>
            </a:endParaRPr>
          </a:p>
          <a:p>
            <a:pPr lvl="1"/>
            <a:r>
              <a:rPr lang="en-US" sz="2200" dirty="0" smtClean="0">
                <a:latin typeface="+mj-lt"/>
                <a:cs typeface="Times New Roman"/>
              </a:rPr>
              <a:t>Could be achieved.</a:t>
            </a:r>
          </a:p>
          <a:p>
            <a:pPr lvl="1"/>
            <a:r>
              <a:rPr lang="en-US" sz="2200" dirty="0" smtClean="0">
                <a:latin typeface="+mj-lt"/>
                <a:cs typeface="Times New Roman"/>
              </a:rPr>
              <a:t>Were not achieved</a:t>
            </a:r>
            <a:r>
              <a:rPr lang="en-US" sz="2200" dirty="0" smtClean="0">
                <a:latin typeface="Times New Roman"/>
                <a:cs typeface="Times New Roman"/>
              </a:rPr>
              <a:t>.</a:t>
            </a:r>
          </a:p>
          <a:p>
            <a:pPr marL="349250" lvl="1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34925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349250" lvl="1" indent="0"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pPr marL="349250" lvl="1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349250" lvl="1" indent="0">
              <a:buNone/>
            </a:pPr>
            <a:r>
              <a:rPr lang="en-US" dirty="0" smtClean="0">
                <a:latin typeface="Times New Roman"/>
                <a:cs typeface="Times New Roman"/>
              </a:rPr>
              <a:t>                                                                              </a:t>
            </a:r>
            <a:r>
              <a:rPr lang="en-US" sz="2200" dirty="0" smtClean="0">
                <a:latin typeface="Times New Roman"/>
                <a:cs typeface="Times New Roman"/>
              </a:rPr>
              <a:t>….. Skills to more use?</a:t>
            </a:r>
            <a:r>
              <a:rPr lang="en-US" dirty="0" smtClean="0">
                <a:latin typeface="Times New Roman"/>
                <a:cs typeface="Times New Roman"/>
              </a:rPr>
              <a:t>                                             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2050" name="Picture 2" descr="C:\Users\sensei\Desktop\collaboration_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749" y="4064000"/>
            <a:ext cx="3389959" cy="2542469"/>
          </a:xfrm>
          <a:prstGeom prst="rect">
            <a:avLst/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01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243" y="512649"/>
            <a:ext cx="8682087" cy="7200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4. Why </a:t>
            </a:r>
            <a:r>
              <a:rPr lang="en-US" b="1" dirty="0"/>
              <a:t>we </a:t>
            </a:r>
            <a:r>
              <a:rPr lang="en-US" b="1" dirty="0">
                <a:solidFill>
                  <a:srgbClr val="FF0000"/>
                </a:solidFill>
              </a:rPr>
              <a:t>should </a:t>
            </a:r>
            <a:r>
              <a:rPr lang="en-US" b="1" dirty="0"/>
              <a:t>make transformations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766511"/>
            <a:ext cx="7583488" cy="487615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2800" u="sng" dirty="0" smtClean="0">
                <a:cs typeface="Times New Roman" panose="02020603050405020304" pitchFamily="18" charset="0"/>
              </a:rPr>
              <a:t>Stakeholders </a:t>
            </a:r>
            <a:r>
              <a:rPr lang="mr-IN" sz="2800" u="sng" dirty="0" smtClean="0">
                <a:cs typeface="Times New Roman" panose="02020603050405020304" pitchFamily="18" charset="0"/>
              </a:rPr>
              <a:t>–</a:t>
            </a:r>
            <a:r>
              <a:rPr lang="en-US" sz="2800" u="sng" dirty="0" smtClean="0">
                <a:cs typeface="Times New Roman" panose="02020603050405020304" pitchFamily="18" charset="0"/>
              </a:rPr>
              <a:t> MEXT</a:t>
            </a:r>
          </a:p>
          <a:p>
            <a:pPr marL="0" lvl="0" indent="0">
              <a:buNone/>
            </a:pPr>
            <a:r>
              <a:rPr lang="en-US" b="1" dirty="0" smtClean="0"/>
              <a:t>2011a:</a:t>
            </a:r>
            <a:r>
              <a:rPr lang="en-US" dirty="0" smtClean="0"/>
              <a:t> </a:t>
            </a:r>
            <a:r>
              <a:rPr lang="en-US" altLang="ja-JP" dirty="0" smtClean="0"/>
              <a:t>ALTs…a valuable asset for increasing  practical English… should revise contract laws…should consider employing foreigners as teachers.</a:t>
            </a:r>
          </a:p>
          <a:p>
            <a:pPr marL="0" indent="0">
              <a:buNone/>
            </a:pPr>
            <a:r>
              <a:rPr lang="en-US" b="1" dirty="0" smtClean="0"/>
              <a:t>2011b:</a:t>
            </a:r>
            <a:r>
              <a:rPr lang="en-US" dirty="0" smtClean="0"/>
              <a:t> </a:t>
            </a:r>
            <a:r>
              <a:rPr lang="mr-IN" dirty="0" smtClean="0"/>
              <a:t>…</a:t>
            </a:r>
            <a:r>
              <a:rPr lang="en-US" dirty="0" smtClean="0"/>
              <a:t>strengthen </a:t>
            </a:r>
            <a:r>
              <a:rPr lang="en-US" dirty="0"/>
              <a:t>and </a:t>
            </a:r>
            <a:r>
              <a:rPr lang="en-US" dirty="0" smtClean="0"/>
              <a:t>enrich ALT </a:t>
            </a:r>
            <a:r>
              <a:rPr lang="en-US" dirty="0"/>
              <a:t>training programs</a:t>
            </a:r>
            <a:r>
              <a:rPr lang="en-US" dirty="0" smtClean="0"/>
              <a:t>.</a:t>
            </a:r>
            <a:endParaRPr lang="en-US" b="1" dirty="0" smtClean="0"/>
          </a:p>
          <a:p>
            <a:pPr marL="0" lvl="0" indent="0">
              <a:buNone/>
            </a:pPr>
            <a:r>
              <a:rPr lang="en-US" b="1" dirty="0" smtClean="0"/>
              <a:t>2014:</a:t>
            </a:r>
            <a:r>
              <a:rPr lang="en-US" dirty="0" smtClean="0"/>
              <a:t> </a:t>
            </a:r>
            <a:r>
              <a:rPr lang="mr-IN" dirty="0" smtClean="0"/>
              <a:t>…</a:t>
            </a:r>
            <a:r>
              <a:rPr lang="en-US" dirty="0" smtClean="0"/>
              <a:t>aims to promote ALTs’ use </a:t>
            </a:r>
            <a:r>
              <a:rPr lang="en-US" dirty="0"/>
              <a:t>in JHS and </a:t>
            </a:r>
            <a:r>
              <a:rPr lang="en-US" dirty="0" smtClean="0"/>
              <a:t>HS</a:t>
            </a:r>
            <a:r>
              <a:rPr lang="en-US" altLang="ja-JP" dirty="0" smtClean="0"/>
              <a:t>…</a:t>
            </a:r>
            <a:r>
              <a:rPr lang="en-US" dirty="0" smtClean="0"/>
              <a:t> to </a:t>
            </a:r>
            <a:r>
              <a:rPr lang="en-US" dirty="0"/>
              <a:t>increase opportunities for students to use English in practical </a:t>
            </a:r>
            <a:r>
              <a:rPr lang="en-US" dirty="0" smtClean="0"/>
              <a:t>situations</a:t>
            </a:r>
            <a:r>
              <a:rPr lang="mr-IN" dirty="0" smtClean="0"/>
              <a:t>…</a:t>
            </a:r>
            <a:endParaRPr lang="en-US" dirty="0" smtClean="0"/>
          </a:p>
          <a:p>
            <a:pPr marL="0" lvl="0" indent="0">
              <a:buNone/>
            </a:pPr>
            <a:r>
              <a:rPr lang="en-US" b="1" dirty="0" smtClean="0"/>
              <a:t>2014:</a:t>
            </a:r>
            <a:r>
              <a:rPr lang="en-US" dirty="0" smtClean="0"/>
              <a:t> Announced they are considering solo teachers (AJET).</a:t>
            </a:r>
          </a:p>
          <a:p>
            <a:pPr marL="0" lvl="0" indent="0">
              <a:buNone/>
            </a:pPr>
            <a:r>
              <a:rPr lang="mr-IN" dirty="0" smtClean="0"/>
              <a:t>……</a:t>
            </a:r>
            <a:r>
              <a:rPr lang="en-US" dirty="0" err="1" smtClean="0"/>
              <a:t>Aspinall</a:t>
            </a:r>
            <a:r>
              <a:rPr lang="en-US" dirty="0" smtClean="0"/>
              <a:t>, 2011……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251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1966" y="505882"/>
            <a:ext cx="8554594" cy="720000"/>
          </a:xfrm>
        </p:spPr>
        <p:txBody>
          <a:bodyPr>
            <a:normAutofit/>
          </a:bodyPr>
          <a:lstStyle/>
          <a:p>
            <a:pPr algn="ctr"/>
            <a:r>
              <a:rPr lang="en-US" altLang="ja-JP" b="1" dirty="0" smtClean="0"/>
              <a:t>5. Why </a:t>
            </a:r>
            <a:r>
              <a:rPr lang="en-US" altLang="ja-JP" b="1" dirty="0"/>
              <a:t>we </a:t>
            </a:r>
            <a:r>
              <a:rPr lang="en-US" altLang="ja-JP" b="1" dirty="0">
                <a:solidFill>
                  <a:srgbClr val="FF0000"/>
                </a:solidFill>
              </a:rPr>
              <a:t>should </a:t>
            </a:r>
            <a:r>
              <a:rPr lang="en-US" altLang="ja-JP" b="1" dirty="0"/>
              <a:t>make transformations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34181" y="1828799"/>
            <a:ext cx="8096864" cy="479271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altLang="ja-JP" sz="3000" u="sng" dirty="0" smtClean="0">
                <a:latin typeface="+mj-lt"/>
                <a:cs typeface="Times New Roman" panose="02020603050405020304" pitchFamily="18" charset="0"/>
              </a:rPr>
              <a:t>Stakeholders – JTEs + Learners</a:t>
            </a:r>
          </a:p>
          <a:p>
            <a:r>
              <a:rPr lang="en-US" altLang="ja-JP" sz="2600" b="1" dirty="0" smtClean="0"/>
              <a:t>JTE wants</a:t>
            </a:r>
            <a:r>
              <a:rPr lang="en-US" altLang="ja-JP" sz="2600" dirty="0" smtClean="0"/>
              <a:t>: To work with skilled cultured teachers with Japanese language ability (Martin,2010. </a:t>
            </a:r>
            <a:r>
              <a:rPr lang="en-US" altLang="ja-JP" sz="2600" dirty="0" err="1" smtClean="0"/>
              <a:t>Tsuido</a:t>
            </a:r>
            <a:r>
              <a:rPr lang="en-US" altLang="ja-JP" sz="2600" dirty="0" smtClean="0"/>
              <a:t>, </a:t>
            </a:r>
            <a:r>
              <a:rPr lang="en-US" altLang="ja-JP" sz="2600" dirty="0" err="1" smtClean="0"/>
              <a:t>Otani</a:t>
            </a:r>
            <a:r>
              <a:rPr lang="en-US" altLang="ja-JP" sz="2600" dirty="0" smtClean="0"/>
              <a:t> &amp; Davis, 2012).</a:t>
            </a:r>
            <a:endParaRPr lang="en-US" altLang="ja-JP" sz="2600" b="1" dirty="0" smtClean="0"/>
          </a:p>
          <a:p>
            <a:r>
              <a:rPr lang="en-US" altLang="ja-JP" sz="2600" b="1" dirty="0" smtClean="0"/>
              <a:t>JTE views</a:t>
            </a:r>
            <a:r>
              <a:rPr lang="en-US" altLang="ja-JP" sz="2600" dirty="0" smtClean="0"/>
              <a:t>: ‘getting a good ALT is like winning the lottery’…. (Clavel, 2014). </a:t>
            </a:r>
          </a:p>
          <a:p>
            <a:r>
              <a:rPr lang="en-US" altLang="ja-JP" sz="2600" b="1" dirty="0" smtClean="0"/>
              <a:t>JTE themes</a:t>
            </a:r>
            <a:r>
              <a:rPr lang="en-US" altLang="ja-JP" sz="2600" dirty="0" smtClean="0"/>
              <a:t>: Responsibilities, language ability, teaching ability.</a:t>
            </a:r>
          </a:p>
          <a:p>
            <a:r>
              <a:rPr lang="en-US" altLang="ja-JP" sz="2600" b="1" dirty="0" smtClean="0"/>
              <a:t>Learners</a:t>
            </a:r>
            <a:r>
              <a:rPr lang="en-US" altLang="ja-JP" sz="2600" dirty="0" smtClean="0"/>
              <a:t>: 50% Prefer to be taught by a qualified native teacher (Abe, 2013) </a:t>
            </a:r>
            <a:r>
              <a:rPr lang="mr-IN" altLang="ja-JP" sz="2600" dirty="0" smtClean="0"/>
              <a:t>……</a:t>
            </a:r>
            <a:r>
              <a:rPr lang="en-US" sz="2600" dirty="0" smtClean="0"/>
              <a:t>‘When ALTs come we speak more and our motivation goes up’ (Hiratsuka, 2013). </a:t>
            </a:r>
          </a:p>
          <a:p>
            <a:r>
              <a:rPr lang="en-US" altLang="ja-JP" sz="2600" b="1" dirty="0" smtClean="0"/>
              <a:t>Learners</a:t>
            </a:r>
            <a:r>
              <a:rPr lang="en-US" altLang="ja-JP" sz="2600" dirty="0" smtClean="0"/>
              <a:t>: Demotivation (Hamada, 2008). Important/unpopular (</a:t>
            </a:r>
            <a:r>
              <a:rPr lang="en-US" altLang="ja-JP" sz="2600" dirty="0" err="1" smtClean="0"/>
              <a:t>Rapley</a:t>
            </a:r>
            <a:r>
              <a:rPr lang="en-US" altLang="ja-JP" sz="2600" dirty="0" smtClean="0"/>
              <a:t>, 2010).</a:t>
            </a:r>
            <a:endParaRPr lang="en-US" altLang="ja-JP" sz="2600" dirty="0" smtClean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8238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564" y="493796"/>
            <a:ext cx="8510799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6. Why </a:t>
            </a:r>
            <a:r>
              <a:rPr lang="en-US" b="1" dirty="0"/>
              <a:t>we </a:t>
            </a:r>
            <a:r>
              <a:rPr lang="en-US" b="1" dirty="0">
                <a:solidFill>
                  <a:srgbClr val="FF0000"/>
                </a:solidFill>
              </a:rPr>
              <a:t>should </a:t>
            </a:r>
            <a:r>
              <a:rPr lang="en-US" sz="4200" b="1" dirty="0"/>
              <a:t>make</a:t>
            </a:r>
            <a:r>
              <a:rPr lang="en-US" b="1" dirty="0"/>
              <a:t> transformations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3514337"/>
              </p:ext>
            </p:extLst>
          </p:nvPr>
        </p:nvGraphicFramePr>
        <p:xfrm>
          <a:off x="1362192" y="1801768"/>
          <a:ext cx="6410207" cy="320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1202814" y="5113812"/>
            <a:ext cx="681164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‘In </a:t>
            </a:r>
            <a:r>
              <a:rPr lang="en-US" sz="2200" dirty="0"/>
              <a:t>two years we won’t be hiring any more JET ALTs because people with teaching experience living in Japan prove far more </a:t>
            </a:r>
            <a:r>
              <a:rPr lang="en-US" sz="2200" dirty="0" smtClean="0"/>
              <a:t>effective</a:t>
            </a:r>
            <a:r>
              <a:rPr lang="en-US" altLang="ja-JP" sz="2400" dirty="0" smtClean="0"/>
              <a:t>’</a:t>
            </a:r>
            <a:r>
              <a:rPr lang="en-US" sz="2200" dirty="0" smtClean="0"/>
              <a:t> (Tope, 2003).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54260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881" y="527380"/>
            <a:ext cx="8539996" cy="720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7</a:t>
            </a:r>
            <a:r>
              <a:rPr lang="en-US" b="1" dirty="0" smtClean="0"/>
              <a:t>. Why </a:t>
            </a:r>
            <a:r>
              <a:rPr lang="en-US" b="1" dirty="0"/>
              <a:t>we </a:t>
            </a:r>
            <a:r>
              <a:rPr lang="en-US" b="1" dirty="0">
                <a:solidFill>
                  <a:srgbClr val="FF0000"/>
                </a:solidFill>
              </a:rPr>
              <a:t>should </a:t>
            </a:r>
            <a:r>
              <a:rPr lang="en-US" b="1" dirty="0"/>
              <a:t>make transformations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u="sng" dirty="0" smtClean="0"/>
              <a:t>Stakeholders </a:t>
            </a:r>
            <a:r>
              <a:rPr lang="en-US" altLang="ja-JP" sz="2800" u="sng" dirty="0" smtClean="0"/>
              <a:t>- BoEs</a:t>
            </a:r>
            <a:endParaRPr lang="en-US" sz="2800" u="sng" dirty="0" smtClean="0"/>
          </a:p>
          <a:p>
            <a:r>
              <a:rPr lang="en-US" b="1" dirty="0" smtClean="0"/>
              <a:t>Board of Education</a:t>
            </a:r>
            <a:r>
              <a:rPr lang="en-US" dirty="0" smtClean="0"/>
              <a:t>: hiring patterns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037378"/>
              </p:ext>
            </p:extLst>
          </p:nvPr>
        </p:nvGraphicFramePr>
        <p:xfrm>
          <a:off x="1188879" y="3354712"/>
          <a:ext cx="6840000" cy="237744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151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Year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JET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Non-JET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From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1987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848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0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u="none" dirty="0" smtClean="0">
                          <a:latin typeface="Times New Roman"/>
                          <a:cs typeface="Times New Roman"/>
                        </a:rPr>
                        <a:t>CLAIR, 2016</a:t>
                      </a:r>
                      <a:endParaRPr lang="en-US" sz="2000" u="none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2002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5,676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3,090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u="none" dirty="0" err="1" smtClean="0">
                          <a:latin typeface="Times New Roman"/>
                          <a:cs typeface="Times New Roman"/>
                        </a:rPr>
                        <a:t>kashihara</a:t>
                      </a:r>
                      <a:r>
                        <a:rPr lang="en-US" altLang="ja-JP" sz="2000" u="none" dirty="0" smtClean="0">
                          <a:latin typeface="Times New Roman"/>
                          <a:cs typeface="Times New Roman"/>
                        </a:rPr>
                        <a:t>, 2008 </a:t>
                      </a:r>
                      <a:endParaRPr lang="en-US" sz="2000" u="none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2006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5,057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5,067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u="none" dirty="0" err="1" smtClean="0">
                          <a:latin typeface="Times New Roman"/>
                          <a:cs typeface="Times New Roman"/>
                        </a:rPr>
                        <a:t>kashihara</a:t>
                      </a:r>
                      <a:r>
                        <a:rPr lang="en-US" altLang="ja-JP" sz="2000" u="none" dirty="0" smtClean="0">
                          <a:latin typeface="Times New Roman"/>
                          <a:cs typeface="Times New Roman"/>
                        </a:rPr>
                        <a:t>, 2008 </a:t>
                      </a:r>
                      <a:endParaRPr lang="en-US" altLang="ja-JP" sz="2000" u="none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2013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4,089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11,343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000" u="none" dirty="0" smtClean="0">
                          <a:latin typeface="Times New Roman"/>
                          <a:cs typeface="Times New Roman"/>
                        </a:rPr>
                        <a:t>Kano et al, 2016</a:t>
                      </a:r>
                      <a:endParaRPr lang="en-US" sz="2000" u="none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2020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/>
                          <a:cs typeface="Times New Roman"/>
                        </a:rPr>
                        <a:t>???</a:t>
                      </a:r>
                      <a:r>
                        <a:rPr lang="en-US" sz="2000" baseline="0" dirty="0" smtClean="0">
                          <a:latin typeface="Times New Roman"/>
                          <a:cs typeface="Times New Roman"/>
                        </a:rPr>
                        <a:t> + ??? = 20,000</a:t>
                      </a:r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none" dirty="0" smtClean="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Clavel,</a:t>
                      </a:r>
                      <a:r>
                        <a:rPr lang="en-US" sz="2000" u="none" baseline="0" dirty="0" smtClean="0">
                          <a:solidFill>
                            <a:schemeClr val="dk1"/>
                          </a:solidFill>
                          <a:latin typeface="Times New Roman"/>
                          <a:cs typeface="Times New Roman"/>
                        </a:rPr>
                        <a:t> 2014</a:t>
                      </a:r>
                      <a:endParaRPr lang="en-US" sz="2000" u="none" dirty="0">
                        <a:solidFill>
                          <a:srgbClr val="FF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222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9644" y="521611"/>
            <a:ext cx="8613423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sz="300" b="1" dirty="0" smtClean="0"/>
              <a:t>8</a:t>
            </a:r>
            <a:br>
              <a:rPr lang="en-US" altLang="ja-JP" sz="300" b="1" dirty="0" smtClean="0"/>
            </a:br>
            <a:r>
              <a:rPr lang="en-US" altLang="ja-JP" sz="300" b="1" dirty="0"/>
              <a:t/>
            </a:r>
            <a:br>
              <a:rPr lang="en-US" altLang="ja-JP" sz="300" b="1" dirty="0"/>
            </a:br>
            <a:r>
              <a:rPr lang="en-US" altLang="ja-JP" sz="4200" b="1" dirty="0" smtClean="0"/>
              <a:t>8. Why we </a:t>
            </a:r>
            <a:r>
              <a:rPr lang="en-US" altLang="ja-JP" sz="4200" b="1" dirty="0" smtClean="0">
                <a:solidFill>
                  <a:srgbClr val="FF0000"/>
                </a:solidFill>
              </a:rPr>
              <a:t>should </a:t>
            </a:r>
            <a:r>
              <a:rPr lang="en-US" altLang="ja-JP" sz="4200" b="1" dirty="0" smtClean="0"/>
              <a:t>make transformations</a:t>
            </a:r>
            <a:endParaRPr kumimoji="1" lang="ja-JP" altLang="en-US" sz="4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9463" y="1949824"/>
            <a:ext cx="7583488" cy="44373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2400" u="sng" dirty="0">
                <a:cs typeface="Times New Roman" panose="02020603050405020304" pitchFamily="18" charset="0"/>
              </a:rPr>
              <a:t>Stakeholders – </a:t>
            </a:r>
            <a:r>
              <a:rPr lang="en-US" altLang="ja-JP" sz="2400" u="sng" dirty="0" smtClean="0">
                <a:cs typeface="Times New Roman" panose="02020603050405020304" pitchFamily="18" charset="0"/>
              </a:rPr>
              <a:t>ALTs</a:t>
            </a:r>
            <a:endParaRPr lang="en-US" altLang="ja-JP" b="1" dirty="0" smtClean="0"/>
          </a:p>
          <a:p>
            <a:r>
              <a:rPr lang="en-US" altLang="ja-JP" b="1" dirty="0" smtClean="0"/>
              <a:t>ALTs </a:t>
            </a:r>
            <a:r>
              <a:rPr lang="en-US" altLang="ja-JP" b="1" dirty="0"/>
              <a:t>request ongoing training: </a:t>
            </a:r>
            <a:r>
              <a:rPr lang="en-US" altLang="ja-JP" dirty="0"/>
              <a:t>AJET </a:t>
            </a:r>
            <a:r>
              <a:rPr lang="en-US" altLang="ja-JP" dirty="0" smtClean="0"/>
              <a:t>2014. </a:t>
            </a:r>
            <a:r>
              <a:rPr lang="en-US" altLang="ja-JP" dirty="0" err="1"/>
              <a:t>Amaki</a:t>
            </a:r>
            <a:r>
              <a:rPr lang="en-US" altLang="ja-JP" dirty="0"/>
              <a:t>, 2008. Fenton-Smith, 2000. Kano et al. 2016. </a:t>
            </a:r>
            <a:r>
              <a:rPr lang="en-US" altLang="ja-JP" dirty="0" err="1"/>
              <a:t>Luoni</a:t>
            </a:r>
            <a:r>
              <a:rPr lang="en-US" altLang="ja-JP" dirty="0"/>
              <a:t>, 1997.</a:t>
            </a:r>
            <a:r>
              <a:rPr lang="en-US" altLang="ja-JP" dirty="0">
                <a:solidFill>
                  <a:srgbClr val="FF0000"/>
                </a:solidFill>
              </a:rPr>
              <a:t> </a:t>
            </a:r>
            <a:r>
              <a:rPr lang="en-US" altLang="ja-JP" dirty="0"/>
              <a:t>Martin, 2010. </a:t>
            </a:r>
            <a:r>
              <a:rPr lang="en-US" altLang="ja-JP" dirty="0" smtClean="0"/>
              <a:t>Reed, 2015.</a:t>
            </a:r>
            <a:endParaRPr lang="en-US" altLang="ja-JP" b="1" dirty="0">
              <a:cs typeface="Times New Roman"/>
            </a:endParaRPr>
          </a:p>
          <a:p>
            <a:r>
              <a:rPr lang="en-US" altLang="ja-JP" b="1" dirty="0" smtClean="0">
                <a:cs typeface="Times New Roman"/>
              </a:rPr>
              <a:t>ALTs </a:t>
            </a:r>
            <a:r>
              <a:rPr lang="en-US" altLang="ja-JP" b="1" dirty="0">
                <a:cs typeface="Times New Roman"/>
              </a:rPr>
              <a:t>have transformed: </a:t>
            </a:r>
            <a:r>
              <a:rPr lang="en-US" altLang="ja-JP" dirty="0">
                <a:cs typeface="Times New Roman"/>
              </a:rPr>
              <a:t>AJET, 2014. Reed, </a:t>
            </a:r>
            <a:r>
              <a:rPr lang="en-US" altLang="ja-JP" dirty="0" smtClean="0">
                <a:cs typeface="Times New Roman"/>
              </a:rPr>
              <a:t>2015. </a:t>
            </a:r>
            <a:endParaRPr lang="en-US" altLang="ja-JP" dirty="0">
              <a:solidFill>
                <a:srgbClr val="FF0000"/>
              </a:solidFill>
              <a:cs typeface="Times New Roman"/>
            </a:endParaRPr>
          </a:p>
          <a:p>
            <a:r>
              <a:rPr lang="en-US" altLang="ja-JP" b="1" dirty="0">
                <a:cs typeface="Times New Roman"/>
              </a:rPr>
              <a:t>ALTs are diverse:</a:t>
            </a:r>
            <a:r>
              <a:rPr lang="en-US" altLang="ja-JP" dirty="0">
                <a:cs typeface="Times New Roman"/>
              </a:rPr>
              <a:t> </a:t>
            </a:r>
            <a:r>
              <a:rPr lang="en-US" altLang="ja-JP" dirty="0" err="1">
                <a:cs typeface="Times New Roman"/>
              </a:rPr>
              <a:t>Englishes</a:t>
            </a:r>
            <a:r>
              <a:rPr lang="en-US" altLang="ja-JP" dirty="0">
                <a:cs typeface="Times New Roman"/>
              </a:rPr>
              <a:t>, learning cultures, skill sets…</a:t>
            </a:r>
            <a:endParaRPr lang="en-US" altLang="ja-JP" b="1" dirty="0">
              <a:cs typeface="Times New Roman"/>
            </a:endParaRPr>
          </a:p>
          <a:p>
            <a:r>
              <a:rPr lang="en-US" altLang="ja-JP" b="1" dirty="0" smtClean="0">
                <a:cs typeface="Times New Roman"/>
              </a:rPr>
              <a:t>ALTs </a:t>
            </a:r>
            <a:r>
              <a:rPr lang="en-US" altLang="ja-JP" b="1" dirty="0">
                <a:cs typeface="Times New Roman"/>
              </a:rPr>
              <a:t>in schools: </a:t>
            </a:r>
            <a:r>
              <a:rPr lang="en-US" altLang="ja-JP" dirty="0" smtClean="0">
                <a:cs typeface="Times New Roman"/>
              </a:rPr>
              <a:t>Unique position/intimate viewpoint….   </a:t>
            </a:r>
            <a:r>
              <a:rPr lang="en-US" altLang="ja-JP" b="1" dirty="0" smtClean="0">
                <a:cs typeface="Times New Roman"/>
              </a:rPr>
              <a:t>‘</a:t>
            </a:r>
            <a:r>
              <a:rPr lang="en-US" altLang="ja-JP" dirty="0" smtClean="0"/>
              <a:t>ALTs </a:t>
            </a:r>
            <a:r>
              <a:rPr lang="en-US" altLang="ja-JP" dirty="0"/>
              <a:t>are a valued resource to understand how improvements can be made’ </a:t>
            </a:r>
            <a:r>
              <a:rPr lang="en-US" altLang="ja-JP" dirty="0">
                <a:cs typeface="Times New Roman"/>
              </a:rPr>
              <a:t>(</a:t>
            </a:r>
            <a:r>
              <a:rPr lang="en-US" altLang="ja-JP" dirty="0" err="1">
                <a:cs typeface="Times New Roman"/>
              </a:rPr>
              <a:t>Amaki</a:t>
            </a:r>
            <a:r>
              <a:rPr lang="en-US" altLang="ja-JP" dirty="0">
                <a:cs typeface="Times New Roman"/>
              </a:rPr>
              <a:t>, 2008). </a:t>
            </a:r>
            <a:endParaRPr lang="en-US" altLang="ja-JP" b="1" dirty="0">
              <a:cs typeface="Times New Roman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7438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3982</TotalTime>
  <Words>1639</Words>
  <Application>Microsoft Macintosh PowerPoint</Application>
  <PresentationFormat>On-screen Show (4:3)</PresentationFormat>
  <Paragraphs>169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Pixel</vt:lpstr>
      <vt:lpstr>PowerPoint Presentation</vt:lpstr>
      <vt:lpstr>1. Transformations</vt:lpstr>
      <vt:lpstr>2. Transforming</vt:lpstr>
      <vt:lpstr>3. Why we should make transformations</vt:lpstr>
      <vt:lpstr>4. Why we should make transformations</vt:lpstr>
      <vt:lpstr>5. Why we should make transformations</vt:lpstr>
      <vt:lpstr>6. Why we should make transformations</vt:lpstr>
      <vt:lpstr>7. Why we should make transformations</vt:lpstr>
      <vt:lpstr>8  8. Why we should make transformations</vt:lpstr>
      <vt:lpstr>9.  Challenges to transformation</vt:lpstr>
      <vt:lpstr>10. Challenges to transformation</vt:lpstr>
      <vt:lpstr>11. How we can make transformations</vt:lpstr>
      <vt:lpstr>12. How we can make transformations</vt:lpstr>
      <vt:lpstr>13. Contextual</vt:lpstr>
      <vt:lpstr>14. Teaching</vt:lpstr>
      <vt:lpstr>15. Professional Development</vt:lpstr>
      <vt:lpstr>References</vt:lpstr>
      <vt:lpstr>References</vt:lpstr>
      <vt:lpstr>References</vt:lpstr>
      <vt:lpstr>References</vt:lpstr>
      <vt:lpstr>Get involved </vt:lpstr>
    </vt:vector>
  </TitlesOfParts>
  <Company>Reed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Reed</dc:creator>
  <cp:lastModifiedBy>Nathaniel Reed</cp:lastModifiedBy>
  <cp:revision>177</cp:revision>
  <cp:lastPrinted>2016-11-18T06:39:27Z</cp:lastPrinted>
  <dcterms:created xsi:type="dcterms:W3CDTF">2016-10-18T12:58:55Z</dcterms:created>
  <dcterms:modified xsi:type="dcterms:W3CDTF">2016-11-25T03:45:03Z</dcterms:modified>
</cp:coreProperties>
</file>